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37"/>
  </p:notesMasterIdLst>
  <p:sldIdLst>
    <p:sldId id="256" r:id="rId5"/>
    <p:sldId id="257" r:id="rId6"/>
    <p:sldId id="258" r:id="rId7"/>
    <p:sldId id="260" r:id="rId8"/>
    <p:sldId id="261" r:id="rId9"/>
    <p:sldId id="262" r:id="rId10"/>
    <p:sldId id="263" r:id="rId11"/>
    <p:sldId id="264" r:id="rId12"/>
    <p:sldId id="265" r:id="rId13"/>
    <p:sldId id="266" r:id="rId14"/>
    <p:sldId id="267" r:id="rId15"/>
    <p:sldId id="268" r:id="rId16"/>
    <p:sldId id="269" r:id="rId17"/>
    <p:sldId id="271" r:id="rId18"/>
    <p:sldId id="272" r:id="rId19"/>
    <p:sldId id="273" r:id="rId20"/>
    <p:sldId id="275" r:id="rId21"/>
    <p:sldId id="276" r:id="rId22"/>
    <p:sldId id="277" r:id="rId23"/>
    <p:sldId id="278" r:id="rId24"/>
    <p:sldId id="312" r:id="rId25"/>
    <p:sldId id="289" r:id="rId26"/>
    <p:sldId id="290" r:id="rId27"/>
    <p:sldId id="291" r:id="rId28"/>
    <p:sldId id="292" r:id="rId29"/>
    <p:sldId id="293" r:id="rId30"/>
    <p:sldId id="296" r:id="rId31"/>
    <p:sldId id="301" r:id="rId32"/>
    <p:sldId id="304" r:id="rId33"/>
    <p:sldId id="305" r:id="rId34"/>
    <p:sldId id="311" r:id="rId35"/>
    <p:sldId id="308" r:id="rId36"/>
  </p:sldIdLst>
  <p:sldSz cx="13004800" cy="9753600"/>
  <p:notesSz cx="6858000" cy="9144000"/>
  <p:embeddedFontLst>
    <p:embeddedFont>
      <p:font typeface="Century Gothic" panose="020B0502020202020204" pitchFamily="34" charset="0"/>
      <p:regular r:id="rId38"/>
      <p:bold r:id="rId39"/>
      <p:italic r:id="rId40"/>
      <p:boldItalic r:id="rId41"/>
    </p:embeddedFont>
    <p:embeddedFont>
      <p:font typeface="Helvetica Neue" panose="020B0604020202020204" charset="0"/>
      <p:regular r:id="rId42"/>
      <p:bold r:id="rId43"/>
      <p:italic r:id="rId44"/>
      <p:boldItalic r:id="rId45"/>
    </p:embeddedFont>
    <p:embeddedFont>
      <p:font typeface="Play" panose="020B0604020202020204" charset="0"/>
      <p:regular r:id="rId46"/>
      <p:bold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0" roundtripDataSignature="AMtx7mjsN0RdVWX/3wEOCNh7eKWWs/RD7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343A4D-692A-B5F7-3FD2-3AD5134B769A}" name="Alena Sherman" initials="AS" userId="S::alena@socialserviceworkforce.org::8885d5c4-10e5-4c60-aa24-77662df566f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C5D3072-7F78-4488-9BE5-ECBC58F978FB}">
  <a:tblStyle styleId="{8C5D3072-7F78-4488-9BE5-ECBC58F978F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0" d="100"/>
          <a:sy n="50" d="100"/>
        </p:scale>
        <p:origin x="1324" y="56"/>
      </p:cViewPr>
      <p:guideLst>
        <p:guide orient="horz" pos="3072"/>
        <p:guide pos="40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5.fntdata"/><Relationship Id="rId47" Type="http://schemas.openxmlformats.org/officeDocument/2006/relationships/font" Target="fonts/font10.fntdata"/><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74"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7.fntdata"/><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6.fntdata"/><Relationship Id="rId8" Type="http://schemas.openxmlformats.org/officeDocument/2006/relationships/slide" Target="slides/slide4.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6.xml"/><Relationship Id="rId41" Type="http://schemas.openxmlformats.org/officeDocument/2006/relationships/font" Target="fonts/font4.fntdata"/><Relationship Id="rId70" Type="http://customschemas.google.com/relationships/presentationmetadata" Target="metadata"/><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1pPr>
            <a:lvl2pPr marL="914400" marR="0" lvl="1"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2pPr>
            <a:lvl3pPr marL="1371600" marR="0" lvl="2"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3pPr>
            <a:lvl4pPr marL="1828800" marR="0" lvl="3"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4pPr>
            <a:lvl5pPr marL="2286000" marR="0" lvl="4"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5pPr>
            <a:lvl6pPr marL="2743200" marR="0" lvl="5"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6pPr>
            <a:lvl7pPr marL="3200400" marR="0" lvl="6"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7pPr>
            <a:lvl8pPr marL="3657600" marR="0" lvl="7"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8pPr>
            <a:lvl9pPr marL="4114800" marR="0" lvl="8"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
        <p:nvSpPr>
          <p:cNvPr id="57" name="Google Shape;57;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
        <p:nvSpPr>
          <p:cNvPr id="62" name="Google Shape;6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8" name="Google Shape;68;p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
        <p:nvSpPr>
          <p:cNvPr id="81" name="Google Shape;81;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7a7e292092_1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 name="Google Shape;87;g27a7e292092_1_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228600" lvl="0" indent="-254317" algn="l" rtl="0">
              <a:lnSpc>
                <a:spcPct val="90000"/>
              </a:lnSpc>
              <a:spcBef>
                <a:spcPts val="800"/>
              </a:spcBef>
              <a:spcAft>
                <a:spcPts val="0"/>
              </a:spcAft>
              <a:buClr>
                <a:schemeClr val="dk1"/>
              </a:buClr>
              <a:buSzPts val="1800"/>
              <a:buChar char="•"/>
            </a:pPr>
            <a:r>
              <a:rPr lang="en-GB" sz="1800" b="1" dirty="0">
                <a:solidFill>
                  <a:schemeClr val="dk1"/>
                </a:solidFill>
                <a:latin typeface="Calibri"/>
                <a:ea typeface="Calibri"/>
                <a:cs typeface="Calibri"/>
                <a:sym typeface="Calibri"/>
              </a:rPr>
              <a:t>Desk Review and Inception Report</a:t>
            </a:r>
            <a:r>
              <a:rPr lang="en-GB" sz="1800" dirty="0">
                <a:solidFill>
                  <a:schemeClr val="dk1"/>
                </a:solidFill>
                <a:latin typeface="Calibri"/>
                <a:ea typeface="Calibri"/>
                <a:cs typeface="Calibri"/>
                <a:sym typeface="Calibri"/>
              </a:rPr>
              <a:t>: We assessed the existing progress and achievements in preparing and developing the workforce for family-based care across the three countries through a desk review.</a:t>
            </a:r>
            <a:endParaRPr sz="2800" dirty="0">
              <a:solidFill>
                <a:schemeClr val="dk1"/>
              </a:solidFill>
              <a:latin typeface="Arial"/>
              <a:ea typeface="Arial"/>
              <a:cs typeface="Arial"/>
              <a:sym typeface="Arial"/>
            </a:endParaRPr>
          </a:p>
          <a:p>
            <a:pPr marL="228600" lvl="0" indent="-268605" algn="l" rtl="0">
              <a:lnSpc>
                <a:spcPct val="90000"/>
              </a:lnSpc>
              <a:spcBef>
                <a:spcPts val="800"/>
              </a:spcBef>
              <a:spcAft>
                <a:spcPts val="0"/>
              </a:spcAft>
              <a:buClr>
                <a:schemeClr val="dk1"/>
              </a:buClr>
              <a:buSzPts val="2800"/>
              <a:buChar char="•"/>
            </a:pPr>
            <a:br>
              <a:rPr lang="en-GB" sz="2800" dirty="0">
                <a:solidFill>
                  <a:schemeClr val="dk1"/>
                </a:solidFill>
                <a:latin typeface="Arial"/>
                <a:ea typeface="Arial"/>
                <a:cs typeface="Arial"/>
                <a:sym typeface="Arial"/>
              </a:rPr>
            </a:br>
            <a:r>
              <a:rPr lang="en-GB" sz="1800" b="1" dirty="0">
                <a:solidFill>
                  <a:schemeClr val="dk1"/>
                </a:solidFill>
                <a:latin typeface="Calibri"/>
                <a:ea typeface="Calibri"/>
                <a:cs typeface="Calibri"/>
                <a:sym typeface="Calibri"/>
              </a:rPr>
              <a:t>Participatory Assessment and Documentation</a:t>
            </a:r>
            <a:r>
              <a:rPr lang="en-GB" sz="1800" dirty="0">
                <a:solidFill>
                  <a:schemeClr val="dk1"/>
                </a:solidFill>
                <a:latin typeface="Calibri"/>
                <a:ea typeface="Calibri"/>
                <a:cs typeface="Calibri"/>
                <a:sym typeface="Calibri"/>
              </a:rPr>
              <a:t>: We worked  with national partners to capture the knowledge and lived experience of children, young people and family members, from their contact with the formal care system—including those with experience in residential care, foster care or formalized kinship care, and those that have left these forms of care to live independently or to be reintegrated back into families. After  the learning is used determine the needs and gaps in workforce knowledge, attitudes and skills. Where appropriate, we will document the knowledge and experiences through videos, written testimonies and other creative media.</a:t>
            </a:r>
            <a:endParaRPr sz="2800" dirty="0">
              <a:solidFill>
                <a:schemeClr val="dk1"/>
              </a:solidFill>
              <a:latin typeface="Arial"/>
              <a:ea typeface="Arial"/>
              <a:cs typeface="Arial"/>
              <a:sym typeface="Arial"/>
            </a:endParaRPr>
          </a:p>
          <a:p>
            <a:pPr marL="228600" lvl="0" indent="-254317" algn="l" rtl="0">
              <a:lnSpc>
                <a:spcPct val="90000"/>
              </a:lnSpc>
              <a:spcBef>
                <a:spcPts val="800"/>
              </a:spcBef>
              <a:spcAft>
                <a:spcPts val="0"/>
              </a:spcAft>
              <a:buClr>
                <a:schemeClr val="dk1"/>
              </a:buClr>
              <a:buSzPts val="1800"/>
              <a:buChar char="•"/>
            </a:pPr>
            <a:r>
              <a:rPr lang="en-GB" sz="1800" b="1" dirty="0">
                <a:solidFill>
                  <a:schemeClr val="dk1"/>
                </a:solidFill>
                <a:latin typeface="Calibri"/>
                <a:ea typeface="Calibri"/>
                <a:cs typeface="Calibri"/>
                <a:sym typeface="Calibri"/>
              </a:rPr>
              <a:t>Development of Training Tools:</a:t>
            </a:r>
            <a:r>
              <a:rPr lang="en-GB" sz="1800" dirty="0">
                <a:solidFill>
                  <a:schemeClr val="dk1"/>
                </a:solidFill>
                <a:latin typeface="Calibri"/>
                <a:ea typeface="Calibri"/>
                <a:cs typeface="Calibri"/>
                <a:sym typeface="Calibri"/>
              </a:rPr>
              <a:t> We will use insights and creative media from the participatory assessments to develop engaging training tools that will transform the knowledge, attitudes and practices of social service workers so that they are motivated by, and skilled in, prioritizing family-based care over alternative care.</a:t>
            </a:r>
            <a:endParaRPr sz="2800" dirty="0">
              <a:solidFill>
                <a:schemeClr val="dk1"/>
              </a:solidFill>
              <a:latin typeface="Arial"/>
              <a:ea typeface="Arial"/>
              <a:cs typeface="Arial"/>
              <a:sym typeface="Arial"/>
            </a:endParaRPr>
          </a:p>
          <a:p>
            <a:pPr marL="228600" lvl="0" indent="-268605" algn="l" rtl="0">
              <a:lnSpc>
                <a:spcPct val="90000"/>
              </a:lnSpc>
              <a:spcBef>
                <a:spcPts val="800"/>
              </a:spcBef>
              <a:spcAft>
                <a:spcPts val="0"/>
              </a:spcAft>
              <a:buClr>
                <a:schemeClr val="dk1"/>
              </a:buClr>
              <a:buSzPts val="2800"/>
              <a:buChar char="•"/>
            </a:pPr>
            <a:br>
              <a:rPr lang="en-GB" sz="2800" dirty="0">
                <a:solidFill>
                  <a:schemeClr val="dk1"/>
                </a:solidFill>
                <a:latin typeface="Arial"/>
                <a:ea typeface="Arial"/>
                <a:cs typeface="Arial"/>
                <a:sym typeface="Arial"/>
              </a:rPr>
            </a:br>
            <a:r>
              <a:rPr lang="en-GB" sz="1800" b="1" dirty="0">
                <a:solidFill>
                  <a:schemeClr val="dk1"/>
                </a:solidFill>
                <a:latin typeface="Calibri"/>
                <a:ea typeface="Calibri"/>
                <a:cs typeface="Calibri"/>
                <a:sym typeface="Calibri"/>
              </a:rPr>
              <a:t>Development of Advocacy Tools</a:t>
            </a:r>
            <a:r>
              <a:rPr lang="en-GB" sz="1800" dirty="0">
                <a:solidFill>
                  <a:schemeClr val="dk1"/>
                </a:solidFill>
                <a:latin typeface="Calibri"/>
                <a:ea typeface="Calibri"/>
                <a:cs typeface="Calibri"/>
                <a:sym typeface="Calibri"/>
              </a:rPr>
              <a:t>: We will use insights and creative media from the participatory assessments to develop impactful advocacy tools that will raise awareness of the crucial role of social service workers in helping governments reform their care systems and of the need to increase long-term investment in this essential workforce.</a:t>
            </a:r>
            <a:endParaRPr sz="2800" dirty="0">
              <a:solidFill>
                <a:schemeClr val="dk1"/>
              </a:solidFill>
              <a:latin typeface="Arial"/>
              <a:ea typeface="Arial"/>
              <a:cs typeface="Arial"/>
              <a:sym typeface="Arial"/>
            </a:endParaRPr>
          </a:p>
          <a:p>
            <a:pPr marL="228600" lvl="0" indent="-254317" algn="l" rtl="0">
              <a:lnSpc>
                <a:spcPct val="90000"/>
              </a:lnSpc>
              <a:spcBef>
                <a:spcPts val="800"/>
              </a:spcBef>
              <a:spcAft>
                <a:spcPts val="0"/>
              </a:spcAft>
              <a:buClr>
                <a:schemeClr val="dk1"/>
              </a:buClr>
              <a:buSzPts val="1800"/>
              <a:buChar char="•"/>
            </a:pPr>
            <a:r>
              <a:rPr lang="en-GB" sz="1800" b="1" dirty="0">
                <a:solidFill>
                  <a:schemeClr val="dk1"/>
                </a:solidFill>
                <a:latin typeface="Calibri"/>
                <a:ea typeface="Calibri"/>
                <a:cs typeface="Calibri"/>
                <a:sym typeface="Calibri"/>
              </a:rPr>
              <a:t>Implementation of Training and Advocacy Tools</a:t>
            </a:r>
            <a:r>
              <a:rPr lang="en-GB" sz="1800" dirty="0">
                <a:solidFill>
                  <a:schemeClr val="dk1"/>
                </a:solidFill>
                <a:latin typeface="Calibri"/>
                <a:ea typeface="Calibri"/>
                <a:cs typeface="Calibri"/>
                <a:sym typeface="Calibri"/>
              </a:rPr>
              <a:t>: We will Implement training and advocacy tools in each country and make revisions based on learnings. Once finalized, we will disseminate tools at a global level for use in countries facing similar challenges.</a:t>
            </a:r>
            <a:endParaRPr sz="2800" dirty="0">
              <a:solidFill>
                <a:schemeClr val="dk1"/>
              </a:solidFill>
              <a:latin typeface="Arial"/>
              <a:ea typeface="Arial"/>
              <a:cs typeface="Arial"/>
              <a:sym typeface="Arial"/>
            </a:endParaRPr>
          </a:p>
          <a:p>
            <a:pPr marL="0" lvl="0" indent="0" algn="l" rtl="0">
              <a:lnSpc>
                <a:spcPct val="117999"/>
              </a:lnSpc>
              <a:spcBef>
                <a:spcPts val="0"/>
              </a:spcBef>
              <a:spcAft>
                <a:spcPts val="0"/>
              </a:spcAft>
              <a:buSzPts val="140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16165f7f52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3" name="Google Shape;93;g316165f7f52_0_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228600" lvl="0" indent="-254317" algn="l" rtl="0">
              <a:lnSpc>
                <a:spcPct val="90000"/>
              </a:lnSpc>
              <a:spcBef>
                <a:spcPts val="800"/>
              </a:spcBef>
              <a:spcAft>
                <a:spcPts val="0"/>
              </a:spcAft>
              <a:buClr>
                <a:schemeClr val="dk1"/>
              </a:buClr>
              <a:buSzPts val="1800"/>
              <a:buChar char="•"/>
            </a:pPr>
            <a:r>
              <a:rPr lang="en-GB" sz="1800" b="1" dirty="0">
                <a:solidFill>
                  <a:schemeClr val="dk1"/>
                </a:solidFill>
                <a:latin typeface="Calibri"/>
                <a:ea typeface="Calibri"/>
                <a:cs typeface="Calibri"/>
                <a:sym typeface="Calibri"/>
              </a:rPr>
              <a:t>Desk Review and Inception Report</a:t>
            </a:r>
            <a:r>
              <a:rPr lang="en-GB" sz="1800" dirty="0">
                <a:solidFill>
                  <a:schemeClr val="dk1"/>
                </a:solidFill>
                <a:latin typeface="Calibri"/>
                <a:ea typeface="Calibri"/>
                <a:cs typeface="Calibri"/>
                <a:sym typeface="Calibri"/>
              </a:rPr>
              <a:t>: We assessed the existing progress and achievements in preparing and developing the workforce for family-based care across the three countries through a desk review.</a:t>
            </a:r>
            <a:endParaRPr sz="2800" dirty="0">
              <a:solidFill>
                <a:schemeClr val="dk1"/>
              </a:solidFill>
              <a:latin typeface="Arial"/>
              <a:ea typeface="Arial"/>
              <a:cs typeface="Arial"/>
              <a:sym typeface="Arial"/>
            </a:endParaRPr>
          </a:p>
          <a:p>
            <a:pPr marL="228600" lvl="0" indent="-268605" algn="l" rtl="0">
              <a:lnSpc>
                <a:spcPct val="90000"/>
              </a:lnSpc>
              <a:spcBef>
                <a:spcPts val="800"/>
              </a:spcBef>
              <a:spcAft>
                <a:spcPts val="0"/>
              </a:spcAft>
              <a:buClr>
                <a:schemeClr val="dk1"/>
              </a:buClr>
              <a:buSzPts val="2800"/>
              <a:buChar char="•"/>
            </a:pPr>
            <a:br>
              <a:rPr lang="en-GB" sz="2800" dirty="0">
                <a:solidFill>
                  <a:schemeClr val="dk1"/>
                </a:solidFill>
                <a:latin typeface="Arial"/>
                <a:ea typeface="Arial"/>
                <a:cs typeface="Arial"/>
                <a:sym typeface="Arial"/>
              </a:rPr>
            </a:br>
            <a:r>
              <a:rPr lang="en-GB" sz="1800" b="1" dirty="0">
                <a:solidFill>
                  <a:schemeClr val="dk1"/>
                </a:solidFill>
                <a:latin typeface="Calibri"/>
                <a:ea typeface="Calibri"/>
                <a:cs typeface="Calibri"/>
                <a:sym typeface="Calibri"/>
              </a:rPr>
              <a:t>Participatory Assessment and Documentation</a:t>
            </a:r>
            <a:r>
              <a:rPr lang="en-GB" sz="1800" dirty="0">
                <a:solidFill>
                  <a:schemeClr val="dk1"/>
                </a:solidFill>
                <a:latin typeface="Calibri"/>
                <a:ea typeface="Calibri"/>
                <a:cs typeface="Calibri"/>
                <a:sym typeface="Calibri"/>
              </a:rPr>
              <a:t>: We worked  with national partners to capture the knowledge and lived experience of children, young people and family members, from their contact with the formal care system—including those with experience in residential care, foster care or formalized kinship care, and those that have left these forms of care to live independently or to be reintegrated back into families. After  the learning is used determine the needs and gaps in workforce knowledge, attitudes and skills. Where appropriate, we will document the knowledge and experiences through videos, written testimonies and other creative media.</a:t>
            </a:r>
            <a:endParaRPr sz="2800" dirty="0">
              <a:solidFill>
                <a:schemeClr val="dk1"/>
              </a:solidFill>
              <a:latin typeface="Arial"/>
              <a:ea typeface="Arial"/>
              <a:cs typeface="Arial"/>
              <a:sym typeface="Arial"/>
            </a:endParaRPr>
          </a:p>
          <a:p>
            <a:pPr marL="228600" lvl="0" indent="-254317" algn="l" rtl="0">
              <a:lnSpc>
                <a:spcPct val="90000"/>
              </a:lnSpc>
              <a:spcBef>
                <a:spcPts val="800"/>
              </a:spcBef>
              <a:spcAft>
                <a:spcPts val="0"/>
              </a:spcAft>
              <a:buClr>
                <a:schemeClr val="dk1"/>
              </a:buClr>
              <a:buSzPts val="1800"/>
              <a:buChar char="•"/>
            </a:pPr>
            <a:r>
              <a:rPr lang="en-GB" sz="1800" b="1" dirty="0">
                <a:solidFill>
                  <a:schemeClr val="dk1"/>
                </a:solidFill>
                <a:latin typeface="Calibri"/>
                <a:ea typeface="Calibri"/>
                <a:cs typeface="Calibri"/>
                <a:sym typeface="Calibri"/>
              </a:rPr>
              <a:t>Development of Training Tools:</a:t>
            </a:r>
            <a:r>
              <a:rPr lang="en-GB" sz="1800" dirty="0">
                <a:solidFill>
                  <a:schemeClr val="dk1"/>
                </a:solidFill>
                <a:latin typeface="Calibri"/>
                <a:ea typeface="Calibri"/>
                <a:cs typeface="Calibri"/>
                <a:sym typeface="Calibri"/>
              </a:rPr>
              <a:t> We will use insights and creative media from the participatory assessments to develop engaging training tools that will transform the knowledge, attitudes and practices of social service workers so that they are motivated by, and skilled in, prioritizing family-based care over alternative care.</a:t>
            </a:r>
            <a:endParaRPr sz="2800" dirty="0">
              <a:solidFill>
                <a:schemeClr val="dk1"/>
              </a:solidFill>
              <a:latin typeface="Arial"/>
              <a:ea typeface="Arial"/>
              <a:cs typeface="Arial"/>
              <a:sym typeface="Arial"/>
            </a:endParaRPr>
          </a:p>
          <a:p>
            <a:pPr marL="228600" lvl="0" indent="-268605" algn="l" rtl="0">
              <a:lnSpc>
                <a:spcPct val="90000"/>
              </a:lnSpc>
              <a:spcBef>
                <a:spcPts val="800"/>
              </a:spcBef>
              <a:spcAft>
                <a:spcPts val="0"/>
              </a:spcAft>
              <a:buClr>
                <a:schemeClr val="dk1"/>
              </a:buClr>
              <a:buSzPts val="2800"/>
              <a:buChar char="•"/>
            </a:pPr>
            <a:br>
              <a:rPr lang="en-GB" sz="2800" dirty="0">
                <a:solidFill>
                  <a:schemeClr val="dk1"/>
                </a:solidFill>
                <a:latin typeface="Arial"/>
                <a:ea typeface="Arial"/>
                <a:cs typeface="Arial"/>
                <a:sym typeface="Arial"/>
              </a:rPr>
            </a:br>
            <a:r>
              <a:rPr lang="en-GB" sz="1800" b="1" dirty="0">
                <a:solidFill>
                  <a:schemeClr val="dk1"/>
                </a:solidFill>
                <a:latin typeface="Calibri"/>
                <a:ea typeface="Calibri"/>
                <a:cs typeface="Calibri"/>
                <a:sym typeface="Calibri"/>
              </a:rPr>
              <a:t>Development of Advocacy Tools</a:t>
            </a:r>
            <a:r>
              <a:rPr lang="en-GB" sz="1800" dirty="0">
                <a:solidFill>
                  <a:schemeClr val="dk1"/>
                </a:solidFill>
                <a:latin typeface="Calibri"/>
                <a:ea typeface="Calibri"/>
                <a:cs typeface="Calibri"/>
                <a:sym typeface="Calibri"/>
              </a:rPr>
              <a:t>: We will use insights and creative media from the participatory assessments to develop impactful advocacy tools that will raise awareness of the crucial role of social service workers in helping governments reform their care systems and of the need to increase long-term investment in this essential workforce.</a:t>
            </a:r>
            <a:endParaRPr sz="2800" dirty="0">
              <a:solidFill>
                <a:schemeClr val="dk1"/>
              </a:solidFill>
              <a:latin typeface="Arial"/>
              <a:ea typeface="Arial"/>
              <a:cs typeface="Arial"/>
              <a:sym typeface="Arial"/>
            </a:endParaRPr>
          </a:p>
          <a:p>
            <a:pPr marL="228600" lvl="0" indent="-254317" algn="l" rtl="0">
              <a:lnSpc>
                <a:spcPct val="90000"/>
              </a:lnSpc>
              <a:spcBef>
                <a:spcPts val="800"/>
              </a:spcBef>
              <a:spcAft>
                <a:spcPts val="0"/>
              </a:spcAft>
              <a:buClr>
                <a:schemeClr val="dk1"/>
              </a:buClr>
              <a:buSzPts val="1800"/>
              <a:buChar char="•"/>
            </a:pPr>
            <a:r>
              <a:rPr lang="en-GB" sz="1800" b="1" dirty="0">
                <a:solidFill>
                  <a:schemeClr val="dk1"/>
                </a:solidFill>
                <a:latin typeface="Calibri"/>
                <a:ea typeface="Calibri"/>
                <a:cs typeface="Calibri"/>
                <a:sym typeface="Calibri"/>
              </a:rPr>
              <a:t>Implementation of Training and Advocacy Tools</a:t>
            </a:r>
            <a:r>
              <a:rPr lang="en-GB" sz="1800" dirty="0">
                <a:solidFill>
                  <a:schemeClr val="dk1"/>
                </a:solidFill>
                <a:latin typeface="Calibri"/>
                <a:ea typeface="Calibri"/>
                <a:cs typeface="Calibri"/>
                <a:sym typeface="Calibri"/>
              </a:rPr>
              <a:t>: We will Implement training and advocacy tools in each country and make revisions based on learnings. Once finalized, we will disseminate tools at a global level for use in countries facing similar challenges.</a:t>
            </a:r>
            <a:endParaRPr sz="2800" dirty="0">
              <a:solidFill>
                <a:schemeClr val="dk1"/>
              </a:solidFill>
              <a:latin typeface="Arial"/>
              <a:ea typeface="Arial"/>
              <a:cs typeface="Arial"/>
              <a:sym typeface="Arial"/>
            </a:endParaRPr>
          </a:p>
          <a:p>
            <a:pPr marL="0" lvl="0" indent="0" algn="l" rtl="0">
              <a:lnSpc>
                <a:spcPct val="117999"/>
              </a:lnSpc>
              <a:spcBef>
                <a:spcPts val="0"/>
              </a:spcBef>
              <a:spcAft>
                <a:spcPts val="0"/>
              </a:spcAft>
              <a:buSzPts val="1400"/>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9" name="Google Shape;99;p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5" name="Google Shape;105;p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1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
        <p:nvSpPr>
          <p:cNvPr id="112" name="Google Shape;112;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8" name="Google Shape;118;p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16165f7f52_0_1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3400" dirty="0">
                <a:solidFill>
                  <a:schemeClr val="dk1"/>
                </a:solidFill>
                <a:latin typeface="Century Gothic"/>
                <a:ea typeface="Century Gothic"/>
                <a:cs typeface="Century Gothic"/>
                <a:sym typeface="Century Gothic"/>
              </a:rPr>
              <a:t>The aim is this part of the group discussion is to find out what role (if any) social workers play in supporting children and their families, particularly in relation to children’s care.  The exercise also tries to find out what types of support children and their families want. </a:t>
            </a:r>
            <a:endParaRPr dirty="0"/>
          </a:p>
        </p:txBody>
      </p:sp>
      <p:sp>
        <p:nvSpPr>
          <p:cNvPr id="125" name="Google Shape;125;g316165f7f52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d190b4e992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1" name="Google Shape;131;g2d190b4e992_0_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3400" dirty="0">
                <a:solidFill>
                  <a:schemeClr val="dk1"/>
                </a:solidFill>
                <a:latin typeface="Century Gothic"/>
                <a:ea typeface="Century Gothic"/>
                <a:cs typeface="Century Gothic"/>
                <a:sym typeface="Century Gothic"/>
              </a:rPr>
              <a:t>The aim is this part of the group discussion is to find out what role (if any) social workers play in supporting children and their families, particularly in relation to children’s care.  The exercise also tries to find out what types of support children and their families want. </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95419a4fc6_3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8" name="Google Shape;138;g295419a4fc6_3_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d197c353f9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2" name="Google Shape;152;g2d197c353f9_0_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9" name="Google Shape;159;p1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3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457200" lvl="0" indent="0" algn="just" rtl="0">
              <a:lnSpc>
                <a:spcPct val="90000"/>
              </a:lnSpc>
              <a:spcBef>
                <a:spcPts val="0"/>
              </a:spcBef>
              <a:spcAft>
                <a:spcPts val="0"/>
              </a:spcAft>
              <a:buNone/>
            </a:pPr>
            <a:r>
              <a:rPr lang="en-US" sz="3200" b="1" dirty="0">
                <a:solidFill>
                  <a:schemeClr val="dk1"/>
                </a:solidFill>
                <a:latin typeface="Century Gothic"/>
                <a:ea typeface="Century Gothic"/>
                <a:cs typeface="Century Gothic"/>
                <a:sym typeface="Century Gothic"/>
              </a:rPr>
              <a:t>What role should social workers play?</a:t>
            </a:r>
            <a:r>
              <a:rPr lang="en-US" sz="3200" dirty="0">
                <a:solidFill>
                  <a:schemeClr val="dk1"/>
                </a:solidFill>
                <a:latin typeface="Century Gothic"/>
                <a:ea typeface="Century Gothic"/>
                <a:cs typeface="Century Gothic"/>
                <a:sym typeface="Century Gothic"/>
              </a:rPr>
              <a:t> </a:t>
            </a:r>
          </a:p>
          <a:p>
            <a:pPr marL="457200" lvl="0" indent="-654050" algn="just" rtl="0">
              <a:lnSpc>
                <a:spcPct val="90000"/>
              </a:lnSpc>
              <a:spcBef>
                <a:spcPts val="800"/>
              </a:spcBef>
              <a:spcAft>
                <a:spcPts val="0"/>
              </a:spcAft>
              <a:buClr>
                <a:schemeClr val="dk1"/>
              </a:buClr>
              <a:buSzPts val="6700"/>
              <a:buFont typeface="Century Gothic"/>
              <a:buChar char="●"/>
            </a:pPr>
            <a:r>
              <a:rPr lang="en-US" sz="2400" dirty="0">
                <a:solidFill>
                  <a:schemeClr val="dk1"/>
                </a:solidFill>
                <a:latin typeface="Century Gothic"/>
                <a:ea typeface="Century Gothic"/>
                <a:cs typeface="Century Gothic"/>
                <a:sym typeface="Century Gothic"/>
              </a:rPr>
              <a:t>Case scenarios generated discussion and opportunities for participants to reflect on their own experiences.</a:t>
            </a:r>
            <a:endParaRPr lang="en-US" sz="4400" dirty="0">
              <a:solidFill>
                <a:schemeClr val="dk1"/>
              </a:solidFill>
              <a:latin typeface="Century Gothic"/>
              <a:ea typeface="Century Gothic"/>
              <a:cs typeface="Century Gothic"/>
              <a:sym typeface="Century Gothic"/>
            </a:endParaRPr>
          </a:p>
          <a:p>
            <a:pPr marL="0" lvl="0" indent="0" algn="l" rtl="0">
              <a:lnSpc>
                <a:spcPct val="117999"/>
              </a:lnSpc>
              <a:spcBef>
                <a:spcPts val="0"/>
              </a:spcBef>
              <a:spcAft>
                <a:spcPts val="0"/>
              </a:spcAft>
              <a:buSzPts val="1400"/>
              <a:buNone/>
            </a:pPr>
            <a:endParaRPr dirty="0"/>
          </a:p>
        </p:txBody>
      </p:sp>
      <p:sp>
        <p:nvSpPr>
          <p:cNvPr id="166" name="Google Shape;166;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d1f3008c35_1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8" name="Google Shape;178;g2d1f3008c35_1_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5" name="Google Shape;185;p1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457200" lvl="0" indent="-342900" algn="l" rtl="0">
              <a:lnSpc>
                <a:spcPct val="90000"/>
              </a:lnSpc>
              <a:spcBef>
                <a:spcPts val="800"/>
              </a:spcBef>
              <a:spcAft>
                <a:spcPts val="0"/>
              </a:spcAft>
              <a:buClr>
                <a:schemeClr val="dk1"/>
              </a:buClr>
              <a:buSzPts val="1800"/>
              <a:buFont typeface="Arial"/>
              <a:buChar char="•"/>
            </a:pPr>
            <a:r>
              <a:rPr lang="en-GB" sz="1800" b="1" dirty="0">
                <a:solidFill>
                  <a:schemeClr val="dk1"/>
                </a:solidFill>
                <a:latin typeface="Calibri"/>
                <a:ea typeface="Calibri"/>
                <a:cs typeface="Calibri"/>
                <a:sym typeface="Calibri"/>
              </a:rPr>
              <a:t>Note: Social Care Vs Social Protection</a:t>
            </a:r>
            <a:endParaRPr sz="2800" dirty="0">
              <a:solidFill>
                <a:schemeClr val="dk1"/>
              </a:solidFill>
              <a:latin typeface="Arial"/>
              <a:ea typeface="Arial"/>
              <a:cs typeface="Arial"/>
              <a:sym typeface="Arial"/>
            </a:endParaRPr>
          </a:p>
          <a:p>
            <a:pPr marL="457200" lvl="0" indent="-342900" algn="l" rtl="0">
              <a:lnSpc>
                <a:spcPct val="90000"/>
              </a:lnSpc>
              <a:spcBef>
                <a:spcPts val="800"/>
              </a:spcBef>
              <a:spcAft>
                <a:spcPts val="0"/>
              </a:spcAft>
              <a:buClr>
                <a:schemeClr val="dk1"/>
              </a:buClr>
              <a:buSzPts val="1800"/>
              <a:buFont typeface="Arial"/>
              <a:buChar char="•"/>
            </a:pPr>
            <a:r>
              <a:rPr lang="en-GB" sz="1800" dirty="0">
                <a:solidFill>
                  <a:schemeClr val="dk1"/>
                </a:solidFill>
                <a:latin typeface="Calibri"/>
                <a:ea typeface="Calibri"/>
                <a:cs typeface="Calibri"/>
                <a:sym typeface="Calibri"/>
              </a:rPr>
              <a:t>This suggests the need to examine the role of the social service workforce in social protection, in terms of the extent to which social service workers should be involved in social protection, and the skills they need to do this effectively.  </a:t>
            </a:r>
            <a:endParaRPr sz="1800" dirty="0">
              <a:solidFill>
                <a:srgbClr val="434343"/>
              </a:solidFill>
              <a:latin typeface="Calibri"/>
              <a:ea typeface="Calibri"/>
              <a:cs typeface="Calibri"/>
              <a:sym typeface="Calibri"/>
            </a:endParaRPr>
          </a:p>
          <a:p>
            <a:pPr marL="457200" lvl="0" indent="-342900" algn="l" rtl="0">
              <a:lnSpc>
                <a:spcPct val="90000"/>
              </a:lnSpc>
              <a:spcBef>
                <a:spcPts val="0"/>
              </a:spcBef>
              <a:spcAft>
                <a:spcPts val="0"/>
              </a:spcAft>
              <a:buClr>
                <a:schemeClr val="dk1"/>
              </a:buClr>
              <a:buSzPts val="1800"/>
              <a:buFont typeface="Arial"/>
              <a:buChar char="•"/>
            </a:pPr>
            <a:r>
              <a:rPr lang="en-GB" sz="1800" dirty="0">
                <a:solidFill>
                  <a:schemeClr val="dk1"/>
                </a:solidFill>
                <a:latin typeface="Calibri"/>
                <a:ea typeface="Calibri"/>
                <a:cs typeface="Calibri"/>
                <a:sym typeface="Calibri"/>
              </a:rPr>
              <a:t>Need to consider how the provision of material support may impact on the capacity of social workers to provide other forms of support.  On the one hand, may mean having less time for their other roles, but as illustrated by this quote, may also enable relationships of trust to be built as a precursor for other forms of support. </a:t>
            </a:r>
            <a:endParaRPr sz="2700" dirty="0">
              <a:solidFill>
                <a:schemeClr val="dk1"/>
              </a:solidFill>
              <a:latin typeface="Century Gothic"/>
              <a:ea typeface="Century Gothic"/>
              <a:cs typeface="Century Gothic"/>
              <a:sym typeface="Century Gothic"/>
            </a:endParaRPr>
          </a:p>
          <a:p>
            <a:pPr marL="457200" lvl="0" indent="-400050" algn="l" rtl="0">
              <a:lnSpc>
                <a:spcPct val="200000"/>
              </a:lnSpc>
              <a:spcBef>
                <a:spcPts val="1000"/>
              </a:spcBef>
              <a:spcAft>
                <a:spcPts val="0"/>
              </a:spcAft>
              <a:buClr>
                <a:schemeClr val="dk1"/>
              </a:buClr>
              <a:buSzPts val="2700"/>
              <a:buFont typeface="Century Gothic"/>
              <a:buChar char="•"/>
            </a:pPr>
            <a:endParaRPr sz="2700" dirty="0">
              <a:solidFill>
                <a:schemeClr val="dk1"/>
              </a:solidFill>
              <a:latin typeface="Century Gothic"/>
              <a:ea typeface="Century Gothic"/>
              <a:cs typeface="Century Gothic"/>
              <a:sym typeface="Century Gothic"/>
            </a:endParaRPr>
          </a:p>
          <a:p>
            <a:pPr marL="457200" lvl="0" indent="-342900" algn="l" rtl="0">
              <a:lnSpc>
                <a:spcPct val="90000"/>
              </a:lnSpc>
              <a:spcBef>
                <a:spcPts val="1000"/>
              </a:spcBef>
              <a:spcAft>
                <a:spcPts val="0"/>
              </a:spcAft>
              <a:buClr>
                <a:schemeClr val="dk1"/>
              </a:buClr>
              <a:buSzPts val="1800"/>
              <a:buFont typeface="Arial"/>
              <a:buChar char="•"/>
            </a:pPr>
            <a:r>
              <a:rPr lang="en-GB" sz="1800" b="1" dirty="0">
                <a:solidFill>
                  <a:schemeClr val="dk1"/>
                </a:solidFill>
                <a:latin typeface="Calibri"/>
                <a:ea typeface="Calibri"/>
                <a:cs typeface="Calibri"/>
                <a:sym typeface="Calibri"/>
              </a:rPr>
              <a:t>Note: Social Care Vs Social Protection</a:t>
            </a:r>
            <a:endParaRPr sz="2800" dirty="0">
              <a:solidFill>
                <a:schemeClr val="dk1"/>
              </a:solidFill>
              <a:latin typeface="Arial"/>
              <a:ea typeface="Arial"/>
              <a:cs typeface="Arial"/>
              <a:sym typeface="Arial"/>
            </a:endParaRPr>
          </a:p>
          <a:p>
            <a:pPr marL="457200" lvl="0" indent="-342900" algn="l" rtl="0">
              <a:lnSpc>
                <a:spcPct val="90000"/>
              </a:lnSpc>
              <a:spcBef>
                <a:spcPts val="800"/>
              </a:spcBef>
              <a:spcAft>
                <a:spcPts val="0"/>
              </a:spcAft>
              <a:buClr>
                <a:schemeClr val="dk1"/>
              </a:buClr>
              <a:buSzPts val="1800"/>
              <a:buFont typeface="Arial"/>
              <a:buChar char="•"/>
            </a:pPr>
            <a:r>
              <a:rPr lang="en-GB" sz="1800" dirty="0">
                <a:solidFill>
                  <a:schemeClr val="dk1"/>
                </a:solidFill>
                <a:latin typeface="Calibri"/>
                <a:ea typeface="Calibri"/>
                <a:cs typeface="Calibri"/>
                <a:sym typeface="Calibri"/>
              </a:rPr>
              <a:t>This suggests the need to examine the role of the social service workforce in social protection, in terms of the extent to which social service workers should be involved in social protection, and the skills they need to do this effectively.  </a:t>
            </a:r>
            <a:endParaRPr sz="1800" dirty="0">
              <a:solidFill>
                <a:srgbClr val="434343"/>
              </a:solidFill>
              <a:latin typeface="Calibri"/>
              <a:ea typeface="Calibri"/>
              <a:cs typeface="Calibri"/>
              <a:sym typeface="Calibri"/>
            </a:endParaRPr>
          </a:p>
          <a:p>
            <a:pPr marL="457200" lvl="0" indent="-342900" algn="l" rtl="0">
              <a:lnSpc>
                <a:spcPct val="90000"/>
              </a:lnSpc>
              <a:spcBef>
                <a:spcPts val="0"/>
              </a:spcBef>
              <a:spcAft>
                <a:spcPts val="0"/>
              </a:spcAft>
              <a:buClr>
                <a:schemeClr val="dk1"/>
              </a:buClr>
              <a:buSzPts val="1800"/>
              <a:buFont typeface="Arial"/>
              <a:buChar char="•"/>
            </a:pPr>
            <a:r>
              <a:rPr lang="en-GB" sz="1800" dirty="0">
                <a:solidFill>
                  <a:schemeClr val="dk1"/>
                </a:solidFill>
                <a:latin typeface="Calibri"/>
                <a:ea typeface="Calibri"/>
                <a:cs typeface="Calibri"/>
                <a:sym typeface="Calibri"/>
              </a:rPr>
              <a:t>Need to consider how the provision of material support may impact on the capacity of social workers to provide other forms of support.  On the one hand, may mean having less time for their other roles, but as illustrated by this quote, may also enable relationships of trust to be built as a precursor for other forms of support. </a:t>
            </a:r>
            <a:endParaRPr sz="2700" dirty="0">
              <a:solidFill>
                <a:schemeClr val="dk1"/>
              </a:solidFill>
              <a:latin typeface="Century Gothic"/>
              <a:ea typeface="Century Gothic"/>
              <a:cs typeface="Century Gothic"/>
              <a:sym typeface="Century Gothic"/>
            </a:endParaRPr>
          </a:p>
          <a:p>
            <a:pPr marL="457200" lvl="0" indent="-400050" algn="l" rtl="0">
              <a:lnSpc>
                <a:spcPct val="200000"/>
              </a:lnSpc>
              <a:spcBef>
                <a:spcPts val="1000"/>
              </a:spcBef>
              <a:spcAft>
                <a:spcPts val="0"/>
              </a:spcAft>
              <a:buClr>
                <a:schemeClr val="dk1"/>
              </a:buClr>
              <a:buSzPts val="2700"/>
              <a:buFont typeface="Century Gothic"/>
              <a:buChar char="•"/>
            </a:pPr>
            <a:endParaRPr sz="2700" dirty="0">
              <a:solidFill>
                <a:schemeClr val="dk1"/>
              </a:solidFill>
              <a:latin typeface="Century Gothic"/>
              <a:ea typeface="Century Gothic"/>
              <a:cs typeface="Century Gothic"/>
              <a:sym typeface="Century Gothic"/>
            </a:endParaRPr>
          </a:p>
          <a:p>
            <a:pPr marL="0" lvl="0" indent="0" algn="l" rtl="0">
              <a:lnSpc>
                <a:spcPct val="117999"/>
              </a:lnSpc>
              <a:spcBef>
                <a:spcPts val="1000"/>
              </a:spcBef>
              <a:spcAft>
                <a:spcPts val="0"/>
              </a:spcAft>
              <a:buSzPts val="1400"/>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ad20782d61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1" name="Google Shape;191;g2ad20782d61_0_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16165f7f52_0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7" name="Google Shape;197;g316165f7f52_0_2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16165f7f52_0_8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228600" lvl="0" indent="-298450" algn="l" rtl="0">
              <a:lnSpc>
                <a:spcPct val="90000"/>
              </a:lnSpc>
              <a:spcBef>
                <a:spcPts val="0"/>
              </a:spcBef>
              <a:spcAft>
                <a:spcPts val="0"/>
              </a:spcAft>
              <a:buClr>
                <a:schemeClr val="dk1"/>
              </a:buClr>
              <a:buSzPts val="3900"/>
              <a:buFont typeface="Century Gothic"/>
              <a:buChar char="•"/>
            </a:pPr>
            <a:r>
              <a:rPr lang="en-GB" sz="3900">
                <a:solidFill>
                  <a:schemeClr val="dk1"/>
                </a:solidFill>
                <a:latin typeface="Century Gothic"/>
                <a:ea typeface="Century Gothic"/>
                <a:cs typeface="Century Gothic"/>
                <a:sym typeface="Century Gothic"/>
              </a:rPr>
              <a:t>The aim of this part of the group discussion is to explore the participants perspectives on what makes a good and bad social worker, thinking about social workers knowledge, skills, attitudes and behaviour.</a:t>
            </a:r>
            <a:endParaRPr/>
          </a:p>
        </p:txBody>
      </p:sp>
      <p:sp>
        <p:nvSpPr>
          <p:cNvPr id="263" name="Google Shape;263;g316165f7f52_0_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316165f7f52_0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9" name="Google Shape;269;g316165f7f52_0_9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16165f7f52_0_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6" name="Google Shape;276;g316165f7f52_0_9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16165f7f52_0_1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3" name="Google Shape;283;g316165f7f52_0_11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16165f7f52_0_1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0" name="Google Shape;290;g316165f7f52_0_11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316165f7f52_0_1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1" name="Google Shape;311;g316165f7f52_0_13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16165f7f52_0_1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6" name="Google Shape;346;g316165f7f52_0_16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316165f7f52_0_1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7" name="Google Shape;367;g316165f7f52_0_18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316165f7f52_0_1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74" name="Google Shape;374;g316165f7f52_0_19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16165f7f52_0_2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97" name="Google Shape;397;g316165f7f52_0_20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tx">
  <p:cSld name="TITLE_AND_BODY">
    <p:spTree>
      <p:nvGrpSpPr>
        <p:cNvPr id="1" name="Shape 9"/>
        <p:cNvGrpSpPr/>
        <p:nvPr/>
      </p:nvGrpSpPr>
      <p:grpSpPr>
        <a:xfrm>
          <a:off x="0" y="0"/>
          <a:ext cx="0" cy="0"/>
          <a:chOff x="0" y="0"/>
          <a:chExt cx="0" cy="0"/>
        </a:xfrm>
      </p:grpSpPr>
      <p:sp>
        <p:nvSpPr>
          <p:cNvPr id="10" name="Google Shape;10;p33"/>
          <p:cNvSpPr txBox="1">
            <a:spLocks noGrp="1"/>
          </p:cNvSpPr>
          <p:nvPr>
            <p:ph type="sldNum" idx="12"/>
          </p:nvPr>
        </p:nvSpPr>
        <p:spPr>
          <a:xfrm>
            <a:off x="6328884" y="9296400"/>
            <a:ext cx="340259" cy="324306"/>
          </a:xfrm>
          <a:prstGeom prst="rect">
            <a:avLst/>
          </a:prstGeom>
          <a:noFill/>
          <a:ln>
            <a:noFill/>
          </a:ln>
        </p:spPr>
        <p:txBody>
          <a:bodyPr spcFirstLastPara="1" wrap="square" lIns="50800" tIns="50800" rIns="50800" bIns="50800" anchor="t" anchorCtr="0">
            <a:noAutofit/>
          </a:bodyPr>
          <a:lstStyle>
            <a:lvl1pPr marL="0" marR="0" lvl="0"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11"/>
        <p:cNvGrpSpPr/>
        <p:nvPr/>
      </p:nvGrpSpPr>
      <p:grpSpPr>
        <a:xfrm>
          <a:off x="0" y="0"/>
          <a:ext cx="0" cy="0"/>
          <a:chOff x="0" y="0"/>
          <a:chExt cx="0" cy="0"/>
        </a:xfrm>
      </p:grpSpPr>
      <p:sp>
        <p:nvSpPr>
          <p:cNvPr id="12" name="Google Shape;12;p34"/>
          <p:cNvSpPr txBox="1">
            <a:spLocks noGrp="1"/>
          </p:cNvSpPr>
          <p:nvPr>
            <p:ph type="title"/>
          </p:nvPr>
        </p:nvSpPr>
        <p:spPr>
          <a:xfrm>
            <a:off x="952500" y="254000"/>
            <a:ext cx="11099800" cy="2159000"/>
          </a:xfrm>
          <a:prstGeom prst="rect">
            <a:avLst/>
          </a:prstGeom>
          <a:noFill/>
          <a:ln>
            <a:noFill/>
          </a:ln>
        </p:spPr>
        <p:txBody>
          <a:bodyPr spcFirstLastPara="1" wrap="square" lIns="50800" tIns="50800" rIns="50800" bIns="50800" anchor="ctr" anchorCtr="0">
            <a:no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3" name="Google Shape;13;p34"/>
          <p:cNvSpPr txBox="1">
            <a:spLocks noGrp="1"/>
          </p:cNvSpPr>
          <p:nvPr>
            <p:ph type="body" idx="1"/>
          </p:nvPr>
        </p:nvSpPr>
        <p:spPr>
          <a:xfrm>
            <a:off x="952500" y="2590800"/>
            <a:ext cx="11099800" cy="6286500"/>
          </a:xfrm>
          <a:prstGeom prst="rect">
            <a:avLst/>
          </a:prstGeom>
          <a:noFill/>
          <a:ln>
            <a:noFill/>
          </a:ln>
        </p:spPr>
        <p:txBody>
          <a:bodyPr spcFirstLastPara="1" wrap="square" lIns="50800" tIns="50800" rIns="50800" bIns="50800" anchor="ctr" anchorCtr="0">
            <a:noAutofit/>
          </a:bodyPr>
          <a:lstStyle>
            <a:lvl1pPr marL="457200" lvl="0" indent="-394335" algn="l">
              <a:lnSpc>
                <a:spcPct val="100000"/>
              </a:lnSpc>
              <a:spcBef>
                <a:spcPts val="4200"/>
              </a:spcBef>
              <a:spcAft>
                <a:spcPts val="0"/>
              </a:spcAft>
              <a:buClr>
                <a:srgbClr val="000000"/>
              </a:buClr>
              <a:buSzPts val="2610"/>
              <a:buChar char="•"/>
              <a:defRPr/>
            </a:lvl1pPr>
            <a:lvl2pPr marL="914400" lvl="1" indent="-394335" algn="l">
              <a:lnSpc>
                <a:spcPct val="100000"/>
              </a:lnSpc>
              <a:spcBef>
                <a:spcPts val="4200"/>
              </a:spcBef>
              <a:spcAft>
                <a:spcPts val="0"/>
              </a:spcAft>
              <a:buClr>
                <a:srgbClr val="000000"/>
              </a:buClr>
              <a:buSzPts val="2610"/>
              <a:buChar char="•"/>
              <a:defRPr/>
            </a:lvl2pPr>
            <a:lvl3pPr marL="1371600" lvl="2" indent="-394335" algn="l">
              <a:lnSpc>
                <a:spcPct val="100000"/>
              </a:lnSpc>
              <a:spcBef>
                <a:spcPts val="4200"/>
              </a:spcBef>
              <a:spcAft>
                <a:spcPts val="0"/>
              </a:spcAft>
              <a:buClr>
                <a:srgbClr val="000000"/>
              </a:buClr>
              <a:buSzPts val="2610"/>
              <a:buChar char="•"/>
              <a:defRPr/>
            </a:lvl3pPr>
            <a:lvl4pPr marL="1828800" lvl="3" indent="-394335" algn="l">
              <a:lnSpc>
                <a:spcPct val="100000"/>
              </a:lnSpc>
              <a:spcBef>
                <a:spcPts val="4200"/>
              </a:spcBef>
              <a:spcAft>
                <a:spcPts val="0"/>
              </a:spcAft>
              <a:buClr>
                <a:srgbClr val="000000"/>
              </a:buClr>
              <a:buSzPts val="2610"/>
              <a:buChar char="•"/>
              <a:defRPr/>
            </a:lvl4pPr>
            <a:lvl5pPr marL="2286000" lvl="4" indent="-394335" algn="l">
              <a:lnSpc>
                <a:spcPct val="100000"/>
              </a:lnSpc>
              <a:spcBef>
                <a:spcPts val="4200"/>
              </a:spcBef>
              <a:spcAft>
                <a:spcPts val="0"/>
              </a:spcAft>
              <a:buClr>
                <a:srgbClr val="000000"/>
              </a:buClr>
              <a:buSzPts val="2610"/>
              <a:buChar char="•"/>
              <a:defRPr/>
            </a:lvl5pPr>
            <a:lvl6pPr marL="2743200" lvl="5" indent="-394335" algn="l">
              <a:lnSpc>
                <a:spcPct val="100000"/>
              </a:lnSpc>
              <a:spcBef>
                <a:spcPts val="4200"/>
              </a:spcBef>
              <a:spcAft>
                <a:spcPts val="0"/>
              </a:spcAft>
              <a:buClr>
                <a:srgbClr val="000000"/>
              </a:buClr>
              <a:buSzPts val="2610"/>
              <a:buChar char="•"/>
              <a:defRPr/>
            </a:lvl6pPr>
            <a:lvl7pPr marL="3200400" lvl="6" indent="-394335" algn="l">
              <a:lnSpc>
                <a:spcPct val="100000"/>
              </a:lnSpc>
              <a:spcBef>
                <a:spcPts val="4200"/>
              </a:spcBef>
              <a:spcAft>
                <a:spcPts val="0"/>
              </a:spcAft>
              <a:buClr>
                <a:srgbClr val="000000"/>
              </a:buClr>
              <a:buSzPts val="2610"/>
              <a:buChar char="•"/>
              <a:defRPr/>
            </a:lvl7pPr>
            <a:lvl8pPr marL="3657600" lvl="7" indent="-394334" algn="l">
              <a:lnSpc>
                <a:spcPct val="100000"/>
              </a:lnSpc>
              <a:spcBef>
                <a:spcPts val="4200"/>
              </a:spcBef>
              <a:spcAft>
                <a:spcPts val="0"/>
              </a:spcAft>
              <a:buClr>
                <a:srgbClr val="000000"/>
              </a:buClr>
              <a:buSzPts val="2610"/>
              <a:buChar char="•"/>
              <a:defRPr/>
            </a:lvl8pPr>
            <a:lvl9pPr marL="4114800" lvl="8" indent="-394334" algn="l">
              <a:lnSpc>
                <a:spcPct val="100000"/>
              </a:lnSpc>
              <a:spcBef>
                <a:spcPts val="4200"/>
              </a:spcBef>
              <a:spcAft>
                <a:spcPts val="0"/>
              </a:spcAft>
              <a:buClr>
                <a:srgbClr val="000000"/>
              </a:buClr>
              <a:buSzPts val="2610"/>
              <a:buChar char="•"/>
              <a:defRPr/>
            </a:lvl9pPr>
          </a:lstStyle>
          <a:p>
            <a:endParaRPr/>
          </a:p>
        </p:txBody>
      </p:sp>
      <p:sp>
        <p:nvSpPr>
          <p:cNvPr id="14" name="Google Shape;14;p34"/>
          <p:cNvSpPr txBox="1">
            <a:spLocks noGrp="1"/>
          </p:cNvSpPr>
          <p:nvPr>
            <p:ph type="sldNum" idx="12"/>
          </p:nvPr>
        </p:nvSpPr>
        <p:spPr>
          <a:xfrm>
            <a:off x="6328884" y="9296400"/>
            <a:ext cx="340259" cy="324306"/>
          </a:xfrm>
          <a:prstGeom prst="rect">
            <a:avLst/>
          </a:prstGeom>
          <a:noFill/>
          <a:ln>
            <a:noFill/>
          </a:ln>
        </p:spPr>
        <p:txBody>
          <a:bodyPr spcFirstLastPara="1" wrap="square" lIns="50800" tIns="50800" rIns="50800" bIns="50800" anchor="t" anchorCtr="0">
            <a:noAutofit/>
          </a:bodyPr>
          <a:lstStyle>
            <a:lvl1pPr marL="0" marR="0" lvl="0"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mp; Subtitle" type="title">
  <p:cSld name="TITLE">
    <p:spTree>
      <p:nvGrpSpPr>
        <p:cNvPr id="1" name="Shape 15"/>
        <p:cNvGrpSpPr/>
        <p:nvPr/>
      </p:nvGrpSpPr>
      <p:grpSpPr>
        <a:xfrm>
          <a:off x="0" y="0"/>
          <a:ext cx="0" cy="0"/>
          <a:chOff x="0" y="0"/>
          <a:chExt cx="0" cy="0"/>
        </a:xfrm>
      </p:grpSpPr>
      <p:sp>
        <p:nvSpPr>
          <p:cNvPr id="16" name="Google Shape;16;p37"/>
          <p:cNvSpPr txBox="1">
            <a:spLocks noGrp="1"/>
          </p:cNvSpPr>
          <p:nvPr>
            <p:ph type="title"/>
          </p:nvPr>
        </p:nvSpPr>
        <p:spPr>
          <a:xfrm>
            <a:off x="1270000" y="1638300"/>
            <a:ext cx="10464800" cy="3302000"/>
          </a:xfrm>
          <a:prstGeom prst="rect">
            <a:avLst/>
          </a:prstGeom>
          <a:noFill/>
          <a:ln>
            <a:noFill/>
          </a:ln>
        </p:spPr>
        <p:txBody>
          <a:bodyPr spcFirstLastPara="1" wrap="square" lIns="50800" tIns="50800" rIns="50800" bIns="50800" anchor="b" anchorCtr="0">
            <a:no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7" name="Google Shape;17;p37"/>
          <p:cNvSpPr txBox="1">
            <a:spLocks noGrp="1"/>
          </p:cNvSpPr>
          <p:nvPr>
            <p:ph type="body" idx="1"/>
          </p:nvPr>
        </p:nvSpPr>
        <p:spPr>
          <a:xfrm>
            <a:off x="1270000" y="5041900"/>
            <a:ext cx="10464800" cy="1130300"/>
          </a:xfrm>
          <a:prstGeom prst="rect">
            <a:avLst/>
          </a:prstGeom>
          <a:noFill/>
          <a:ln>
            <a:noFill/>
          </a:ln>
        </p:spPr>
        <p:txBody>
          <a:bodyPr spcFirstLastPara="1" wrap="square" lIns="50800" tIns="50800" rIns="50800" bIns="50800" anchor="t" anchorCtr="0">
            <a:noAutofit/>
          </a:bodyPr>
          <a:lstStyle>
            <a:lvl1pPr marL="457200" lvl="0" indent="-228600" algn="ctr">
              <a:lnSpc>
                <a:spcPct val="100000"/>
              </a:lnSpc>
              <a:spcBef>
                <a:spcPts val="0"/>
              </a:spcBef>
              <a:spcAft>
                <a:spcPts val="0"/>
              </a:spcAft>
              <a:buClr>
                <a:srgbClr val="000000"/>
              </a:buClr>
              <a:buSzPts val="3700"/>
              <a:buFont typeface="Helvetica Neue"/>
              <a:buNone/>
              <a:defRPr sz="3700"/>
            </a:lvl1pPr>
            <a:lvl2pPr marL="914400" lvl="1" indent="-228600" algn="ctr">
              <a:lnSpc>
                <a:spcPct val="100000"/>
              </a:lnSpc>
              <a:spcBef>
                <a:spcPts val="0"/>
              </a:spcBef>
              <a:spcAft>
                <a:spcPts val="0"/>
              </a:spcAft>
              <a:buClr>
                <a:srgbClr val="000000"/>
              </a:buClr>
              <a:buSzPts val="3700"/>
              <a:buFont typeface="Helvetica Neue"/>
              <a:buNone/>
              <a:defRPr sz="3700"/>
            </a:lvl2pPr>
            <a:lvl3pPr marL="1371600" lvl="2" indent="-228600" algn="ctr">
              <a:lnSpc>
                <a:spcPct val="100000"/>
              </a:lnSpc>
              <a:spcBef>
                <a:spcPts val="0"/>
              </a:spcBef>
              <a:spcAft>
                <a:spcPts val="0"/>
              </a:spcAft>
              <a:buClr>
                <a:srgbClr val="000000"/>
              </a:buClr>
              <a:buSzPts val="3700"/>
              <a:buFont typeface="Helvetica Neue"/>
              <a:buNone/>
              <a:defRPr sz="3700"/>
            </a:lvl3pPr>
            <a:lvl4pPr marL="1828800" lvl="3" indent="-228600" algn="ctr">
              <a:lnSpc>
                <a:spcPct val="100000"/>
              </a:lnSpc>
              <a:spcBef>
                <a:spcPts val="0"/>
              </a:spcBef>
              <a:spcAft>
                <a:spcPts val="0"/>
              </a:spcAft>
              <a:buClr>
                <a:srgbClr val="000000"/>
              </a:buClr>
              <a:buSzPts val="3700"/>
              <a:buFont typeface="Helvetica Neue"/>
              <a:buNone/>
              <a:defRPr sz="3700"/>
            </a:lvl4pPr>
            <a:lvl5pPr marL="2286000" lvl="4" indent="-228600" algn="ctr">
              <a:lnSpc>
                <a:spcPct val="100000"/>
              </a:lnSpc>
              <a:spcBef>
                <a:spcPts val="0"/>
              </a:spcBef>
              <a:spcAft>
                <a:spcPts val="0"/>
              </a:spcAft>
              <a:buClr>
                <a:srgbClr val="000000"/>
              </a:buClr>
              <a:buSzPts val="3700"/>
              <a:buFont typeface="Helvetica Neue"/>
              <a:buNone/>
              <a:defRPr sz="3700"/>
            </a:lvl5pPr>
            <a:lvl6pPr marL="2743200" lvl="5" indent="-394335" algn="l">
              <a:lnSpc>
                <a:spcPct val="100000"/>
              </a:lnSpc>
              <a:spcBef>
                <a:spcPts val="4200"/>
              </a:spcBef>
              <a:spcAft>
                <a:spcPts val="0"/>
              </a:spcAft>
              <a:buClr>
                <a:srgbClr val="000000"/>
              </a:buClr>
              <a:buSzPts val="2610"/>
              <a:buChar char="•"/>
              <a:defRPr/>
            </a:lvl6pPr>
            <a:lvl7pPr marL="3200400" lvl="6" indent="-394335" algn="l">
              <a:lnSpc>
                <a:spcPct val="100000"/>
              </a:lnSpc>
              <a:spcBef>
                <a:spcPts val="4200"/>
              </a:spcBef>
              <a:spcAft>
                <a:spcPts val="0"/>
              </a:spcAft>
              <a:buClr>
                <a:srgbClr val="000000"/>
              </a:buClr>
              <a:buSzPts val="2610"/>
              <a:buChar char="•"/>
              <a:defRPr/>
            </a:lvl7pPr>
            <a:lvl8pPr marL="3657600" lvl="7" indent="-394334" algn="l">
              <a:lnSpc>
                <a:spcPct val="100000"/>
              </a:lnSpc>
              <a:spcBef>
                <a:spcPts val="4200"/>
              </a:spcBef>
              <a:spcAft>
                <a:spcPts val="0"/>
              </a:spcAft>
              <a:buClr>
                <a:srgbClr val="000000"/>
              </a:buClr>
              <a:buSzPts val="2610"/>
              <a:buChar char="•"/>
              <a:defRPr/>
            </a:lvl8pPr>
            <a:lvl9pPr marL="4114800" lvl="8" indent="-394334" algn="l">
              <a:lnSpc>
                <a:spcPct val="100000"/>
              </a:lnSpc>
              <a:spcBef>
                <a:spcPts val="4200"/>
              </a:spcBef>
              <a:spcAft>
                <a:spcPts val="0"/>
              </a:spcAft>
              <a:buClr>
                <a:srgbClr val="000000"/>
              </a:buClr>
              <a:buSzPts val="2610"/>
              <a:buChar char="•"/>
              <a:defRPr/>
            </a:lvl9pPr>
          </a:lstStyle>
          <a:p>
            <a:endParaRPr/>
          </a:p>
        </p:txBody>
      </p:sp>
      <p:sp>
        <p:nvSpPr>
          <p:cNvPr id="18" name="Google Shape;18;p37"/>
          <p:cNvSpPr txBox="1">
            <a:spLocks noGrp="1"/>
          </p:cNvSpPr>
          <p:nvPr>
            <p:ph type="sldNum" idx="12"/>
          </p:nvPr>
        </p:nvSpPr>
        <p:spPr>
          <a:xfrm>
            <a:off x="6328884" y="9296400"/>
            <a:ext cx="340259" cy="324306"/>
          </a:xfrm>
          <a:prstGeom prst="rect">
            <a:avLst/>
          </a:prstGeom>
          <a:noFill/>
          <a:ln>
            <a:noFill/>
          </a:ln>
        </p:spPr>
        <p:txBody>
          <a:bodyPr spcFirstLastPara="1" wrap="square" lIns="50800" tIns="50800" rIns="50800" bIns="50800" anchor="t" anchorCtr="0">
            <a:noAutofit/>
          </a:bodyPr>
          <a:lstStyle>
            <a:lvl1pPr marL="0" marR="0" lvl="0"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hoto - Horizontal">
  <p:cSld name="Photo - Horizontal">
    <p:spTree>
      <p:nvGrpSpPr>
        <p:cNvPr id="1" name="Shape 19"/>
        <p:cNvGrpSpPr/>
        <p:nvPr/>
      </p:nvGrpSpPr>
      <p:grpSpPr>
        <a:xfrm>
          <a:off x="0" y="0"/>
          <a:ext cx="0" cy="0"/>
          <a:chOff x="0" y="0"/>
          <a:chExt cx="0" cy="0"/>
        </a:xfrm>
      </p:grpSpPr>
      <p:sp>
        <p:nvSpPr>
          <p:cNvPr id="20" name="Google Shape;20;p38"/>
          <p:cNvSpPr>
            <a:spLocks noGrp="1"/>
          </p:cNvSpPr>
          <p:nvPr>
            <p:ph type="pic" idx="2"/>
          </p:nvPr>
        </p:nvSpPr>
        <p:spPr>
          <a:xfrm>
            <a:off x="1625600" y="673100"/>
            <a:ext cx="9753600" cy="5905500"/>
          </a:xfrm>
          <a:prstGeom prst="rect">
            <a:avLst/>
          </a:prstGeom>
          <a:noFill/>
          <a:ln>
            <a:noFill/>
          </a:ln>
        </p:spPr>
      </p:sp>
      <p:sp>
        <p:nvSpPr>
          <p:cNvPr id="21" name="Google Shape;21;p38"/>
          <p:cNvSpPr txBox="1">
            <a:spLocks noGrp="1"/>
          </p:cNvSpPr>
          <p:nvPr>
            <p:ph type="title"/>
          </p:nvPr>
        </p:nvSpPr>
        <p:spPr>
          <a:xfrm>
            <a:off x="1270000" y="6718300"/>
            <a:ext cx="10464800" cy="1422400"/>
          </a:xfrm>
          <a:prstGeom prst="rect">
            <a:avLst/>
          </a:prstGeom>
          <a:noFill/>
          <a:ln>
            <a:noFill/>
          </a:ln>
        </p:spPr>
        <p:txBody>
          <a:bodyPr spcFirstLastPara="1" wrap="square" lIns="50800" tIns="50800" rIns="50800" bIns="50800" anchor="b" anchorCtr="0">
            <a:no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22" name="Google Shape;22;p38"/>
          <p:cNvSpPr txBox="1">
            <a:spLocks noGrp="1"/>
          </p:cNvSpPr>
          <p:nvPr>
            <p:ph type="body" idx="1"/>
          </p:nvPr>
        </p:nvSpPr>
        <p:spPr>
          <a:xfrm>
            <a:off x="1270000" y="8153400"/>
            <a:ext cx="10464800" cy="1130300"/>
          </a:xfrm>
          <a:prstGeom prst="rect">
            <a:avLst/>
          </a:prstGeom>
          <a:noFill/>
          <a:ln>
            <a:noFill/>
          </a:ln>
        </p:spPr>
        <p:txBody>
          <a:bodyPr spcFirstLastPara="1" wrap="square" lIns="50800" tIns="50800" rIns="50800" bIns="50800" anchor="t" anchorCtr="0">
            <a:noAutofit/>
          </a:bodyPr>
          <a:lstStyle>
            <a:lvl1pPr marL="457200" lvl="0" indent="-228600" algn="ctr">
              <a:lnSpc>
                <a:spcPct val="100000"/>
              </a:lnSpc>
              <a:spcBef>
                <a:spcPts val="0"/>
              </a:spcBef>
              <a:spcAft>
                <a:spcPts val="0"/>
              </a:spcAft>
              <a:buClr>
                <a:srgbClr val="000000"/>
              </a:buClr>
              <a:buSzPts val="3700"/>
              <a:buFont typeface="Helvetica Neue"/>
              <a:buNone/>
              <a:defRPr sz="3700"/>
            </a:lvl1pPr>
            <a:lvl2pPr marL="914400" lvl="1" indent="-228600" algn="ctr">
              <a:lnSpc>
                <a:spcPct val="100000"/>
              </a:lnSpc>
              <a:spcBef>
                <a:spcPts val="0"/>
              </a:spcBef>
              <a:spcAft>
                <a:spcPts val="0"/>
              </a:spcAft>
              <a:buClr>
                <a:srgbClr val="000000"/>
              </a:buClr>
              <a:buSzPts val="3700"/>
              <a:buFont typeface="Helvetica Neue"/>
              <a:buNone/>
              <a:defRPr sz="3700"/>
            </a:lvl2pPr>
            <a:lvl3pPr marL="1371600" lvl="2" indent="-228600" algn="ctr">
              <a:lnSpc>
                <a:spcPct val="100000"/>
              </a:lnSpc>
              <a:spcBef>
                <a:spcPts val="0"/>
              </a:spcBef>
              <a:spcAft>
                <a:spcPts val="0"/>
              </a:spcAft>
              <a:buClr>
                <a:srgbClr val="000000"/>
              </a:buClr>
              <a:buSzPts val="3700"/>
              <a:buFont typeface="Helvetica Neue"/>
              <a:buNone/>
              <a:defRPr sz="3700"/>
            </a:lvl3pPr>
            <a:lvl4pPr marL="1828800" lvl="3" indent="-228600" algn="ctr">
              <a:lnSpc>
                <a:spcPct val="100000"/>
              </a:lnSpc>
              <a:spcBef>
                <a:spcPts val="0"/>
              </a:spcBef>
              <a:spcAft>
                <a:spcPts val="0"/>
              </a:spcAft>
              <a:buClr>
                <a:srgbClr val="000000"/>
              </a:buClr>
              <a:buSzPts val="3700"/>
              <a:buFont typeface="Helvetica Neue"/>
              <a:buNone/>
              <a:defRPr sz="3700"/>
            </a:lvl4pPr>
            <a:lvl5pPr marL="2286000" lvl="4" indent="-228600" algn="ctr">
              <a:lnSpc>
                <a:spcPct val="100000"/>
              </a:lnSpc>
              <a:spcBef>
                <a:spcPts val="0"/>
              </a:spcBef>
              <a:spcAft>
                <a:spcPts val="0"/>
              </a:spcAft>
              <a:buClr>
                <a:srgbClr val="000000"/>
              </a:buClr>
              <a:buSzPts val="3700"/>
              <a:buFont typeface="Helvetica Neue"/>
              <a:buNone/>
              <a:defRPr sz="3700"/>
            </a:lvl5pPr>
            <a:lvl6pPr marL="2743200" lvl="5" indent="-394335" algn="l">
              <a:lnSpc>
                <a:spcPct val="100000"/>
              </a:lnSpc>
              <a:spcBef>
                <a:spcPts val="4200"/>
              </a:spcBef>
              <a:spcAft>
                <a:spcPts val="0"/>
              </a:spcAft>
              <a:buClr>
                <a:srgbClr val="000000"/>
              </a:buClr>
              <a:buSzPts val="2610"/>
              <a:buChar char="•"/>
              <a:defRPr/>
            </a:lvl6pPr>
            <a:lvl7pPr marL="3200400" lvl="6" indent="-394335" algn="l">
              <a:lnSpc>
                <a:spcPct val="100000"/>
              </a:lnSpc>
              <a:spcBef>
                <a:spcPts val="4200"/>
              </a:spcBef>
              <a:spcAft>
                <a:spcPts val="0"/>
              </a:spcAft>
              <a:buClr>
                <a:srgbClr val="000000"/>
              </a:buClr>
              <a:buSzPts val="2610"/>
              <a:buChar char="•"/>
              <a:defRPr/>
            </a:lvl7pPr>
            <a:lvl8pPr marL="3657600" lvl="7" indent="-394334" algn="l">
              <a:lnSpc>
                <a:spcPct val="100000"/>
              </a:lnSpc>
              <a:spcBef>
                <a:spcPts val="4200"/>
              </a:spcBef>
              <a:spcAft>
                <a:spcPts val="0"/>
              </a:spcAft>
              <a:buClr>
                <a:srgbClr val="000000"/>
              </a:buClr>
              <a:buSzPts val="2610"/>
              <a:buChar char="•"/>
              <a:defRPr/>
            </a:lvl8pPr>
            <a:lvl9pPr marL="4114800" lvl="8" indent="-394334" algn="l">
              <a:lnSpc>
                <a:spcPct val="100000"/>
              </a:lnSpc>
              <a:spcBef>
                <a:spcPts val="4200"/>
              </a:spcBef>
              <a:spcAft>
                <a:spcPts val="0"/>
              </a:spcAft>
              <a:buClr>
                <a:srgbClr val="000000"/>
              </a:buClr>
              <a:buSzPts val="2610"/>
              <a:buChar char="•"/>
              <a:defRPr/>
            </a:lvl9pPr>
          </a:lstStyle>
          <a:p>
            <a:endParaRPr/>
          </a:p>
        </p:txBody>
      </p:sp>
      <p:sp>
        <p:nvSpPr>
          <p:cNvPr id="23" name="Google Shape;23;p38"/>
          <p:cNvSpPr txBox="1">
            <a:spLocks noGrp="1"/>
          </p:cNvSpPr>
          <p:nvPr>
            <p:ph type="sldNum" idx="12"/>
          </p:nvPr>
        </p:nvSpPr>
        <p:spPr>
          <a:xfrm>
            <a:off x="6328884" y="9296400"/>
            <a:ext cx="340259" cy="324306"/>
          </a:xfrm>
          <a:prstGeom prst="rect">
            <a:avLst/>
          </a:prstGeom>
          <a:noFill/>
          <a:ln>
            <a:noFill/>
          </a:ln>
        </p:spPr>
        <p:txBody>
          <a:bodyPr spcFirstLastPara="1" wrap="square" lIns="50800" tIns="50800" rIns="50800" bIns="50800" anchor="t" anchorCtr="0">
            <a:noAutofit/>
          </a:bodyPr>
          <a:lstStyle>
            <a:lvl1pPr marL="0" marR="0" lvl="0"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Center">
  <p:cSld name="Title - Center">
    <p:spTree>
      <p:nvGrpSpPr>
        <p:cNvPr id="1" name="Shape 24"/>
        <p:cNvGrpSpPr/>
        <p:nvPr/>
      </p:nvGrpSpPr>
      <p:grpSpPr>
        <a:xfrm>
          <a:off x="0" y="0"/>
          <a:ext cx="0" cy="0"/>
          <a:chOff x="0" y="0"/>
          <a:chExt cx="0" cy="0"/>
        </a:xfrm>
      </p:grpSpPr>
      <p:sp>
        <p:nvSpPr>
          <p:cNvPr id="25" name="Google Shape;25;p39"/>
          <p:cNvSpPr txBox="1">
            <a:spLocks noGrp="1"/>
          </p:cNvSpPr>
          <p:nvPr>
            <p:ph type="title"/>
          </p:nvPr>
        </p:nvSpPr>
        <p:spPr>
          <a:xfrm>
            <a:off x="1270000" y="3225800"/>
            <a:ext cx="10464800" cy="3302000"/>
          </a:xfrm>
          <a:prstGeom prst="rect">
            <a:avLst/>
          </a:prstGeom>
          <a:noFill/>
          <a:ln>
            <a:noFill/>
          </a:ln>
        </p:spPr>
        <p:txBody>
          <a:bodyPr spcFirstLastPara="1" wrap="square" lIns="50800" tIns="50800" rIns="50800" bIns="50800" anchor="ctr" anchorCtr="0">
            <a:no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26" name="Google Shape;26;p39"/>
          <p:cNvSpPr txBox="1">
            <a:spLocks noGrp="1"/>
          </p:cNvSpPr>
          <p:nvPr>
            <p:ph type="sldNum" idx="12"/>
          </p:nvPr>
        </p:nvSpPr>
        <p:spPr>
          <a:xfrm>
            <a:off x="6328884" y="9296400"/>
            <a:ext cx="340259" cy="324306"/>
          </a:xfrm>
          <a:prstGeom prst="rect">
            <a:avLst/>
          </a:prstGeom>
          <a:noFill/>
          <a:ln>
            <a:noFill/>
          </a:ln>
        </p:spPr>
        <p:txBody>
          <a:bodyPr spcFirstLastPara="1" wrap="square" lIns="50800" tIns="50800" rIns="50800" bIns="50800" anchor="t" anchorCtr="0">
            <a:noAutofit/>
          </a:bodyPr>
          <a:lstStyle>
            <a:lvl1pPr marL="0" marR="0" lvl="0"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27"/>
        <p:cNvGrpSpPr/>
        <p:nvPr/>
      </p:nvGrpSpPr>
      <p:grpSpPr>
        <a:xfrm>
          <a:off x="0" y="0"/>
          <a:ext cx="0" cy="0"/>
          <a:chOff x="0" y="0"/>
          <a:chExt cx="0" cy="0"/>
        </a:xfrm>
      </p:grpSpPr>
      <p:sp>
        <p:nvSpPr>
          <p:cNvPr id="28" name="Google Shape;28;p40"/>
          <p:cNvSpPr>
            <a:spLocks noGrp="1"/>
          </p:cNvSpPr>
          <p:nvPr>
            <p:ph type="pic" idx="2"/>
          </p:nvPr>
        </p:nvSpPr>
        <p:spPr>
          <a:xfrm>
            <a:off x="6718300" y="635000"/>
            <a:ext cx="5334000" cy="8216900"/>
          </a:xfrm>
          <a:prstGeom prst="rect">
            <a:avLst/>
          </a:prstGeom>
          <a:noFill/>
          <a:ln>
            <a:noFill/>
          </a:ln>
        </p:spPr>
      </p:sp>
      <p:sp>
        <p:nvSpPr>
          <p:cNvPr id="29" name="Google Shape;29;p40"/>
          <p:cNvSpPr txBox="1">
            <a:spLocks noGrp="1"/>
          </p:cNvSpPr>
          <p:nvPr>
            <p:ph type="title"/>
          </p:nvPr>
        </p:nvSpPr>
        <p:spPr>
          <a:xfrm>
            <a:off x="952500" y="635000"/>
            <a:ext cx="5334000" cy="3987800"/>
          </a:xfrm>
          <a:prstGeom prst="rect">
            <a:avLst/>
          </a:prstGeom>
          <a:noFill/>
          <a:ln>
            <a:noFill/>
          </a:ln>
        </p:spPr>
        <p:txBody>
          <a:bodyPr spcFirstLastPara="1" wrap="square" lIns="50800" tIns="50800" rIns="50800" bIns="50800" anchor="b" anchorCtr="0">
            <a:noAutofit/>
          </a:bodyPr>
          <a:lstStyle>
            <a:lvl1pPr lvl="0" algn="ctr">
              <a:lnSpc>
                <a:spcPct val="100000"/>
              </a:lnSpc>
              <a:spcBef>
                <a:spcPts val="0"/>
              </a:spcBef>
              <a:spcAft>
                <a:spcPts val="0"/>
              </a:spcAft>
              <a:buClr>
                <a:srgbClr val="000000"/>
              </a:buClr>
              <a:buSzPts val="6000"/>
              <a:buFont typeface="Helvetica Neue"/>
              <a:buNone/>
              <a:defRPr sz="6000"/>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0" name="Google Shape;30;p40"/>
          <p:cNvSpPr txBox="1">
            <a:spLocks noGrp="1"/>
          </p:cNvSpPr>
          <p:nvPr>
            <p:ph type="body" idx="1"/>
          </p:nvPr>
        </p:nvSpPr>
        <p:spPr>
          <a:xfrm>
            <a:off x="952500" y="4724400"/>
            <a:ext cx="5334000" cy="4114800"/>
          </a:xfrm>
          <a:prstGeom prst="rect">
            <a:avLst/>
          </a:prstGeom>
          <a:noFill/>
          <a:ln>
            <a:noFill/>
          </a:ln>
        </p:spPr>
        <p:txBody>
          <a:bodyPr spcFirstLastPara="1" wrap="square" lIns="50800" tIns="50800" rIns="50800" bIns="50800" anchor="t" anchorCtr="0">
            <a:noAutofit/>
          </a:bodyPr>
          <a:lstStyle>
            <a:lvl1pPr marL="457200" lvl="0" indent="-228600" algn="ctr">
              <a:lnSpc>
                <a:spcPct val="100000"/>
              </a:lnSpc>
              <a:spcBef>
                <a:spcPts val="0"/>
              </a:spcBef>
              <a:spcAft>
                <a:spcPts val="0"/>
              </a:spcAft>
              <a:buClr>
                <a:srgbClr val="000000"/>
              </a:buClr>
              <a:buSzPts val="3700"/>
              <a:buFont typeface="Helvetica Neue"/>
              <a:buNone/>
              <a:defRPr sz="3700"/>
            </a:lvl1pPr>
            <a:lvl2pPr marL="914400" lvl="1" indent="-228600" algn="ctr">
              <a:lnSpc>
                <a:spcPct val="100000"/>
              </a:lnSpc>
              <a:spcBef>
                <a:spcPts val="0"/>
              </a:spcBef>
              <a:spcAft>
                <a:spcPts val="0"/>
              </a:spcAft>
              <a:buClr>
                <a:srgbClr val="000000"/>
              </a:buClr>
              <a:buSzPts val="3700"/>
              <a:buFont typeface="Helvetica Neue"/>
              <a:buNone/>
              <a:defRPr sz="3700"/>
            </a:lvl2pPr>
            <a:lvl3pPr marL="1371600" lvl="2" indent="-228600" algn="ctr">
              <a:lnSpc>
                <a:spcPct val="100000"/>
              </a:lnSpc>
              <a:spcBef>
                <a:spcPts val="0"/>
              </a:spcBef>
              <a:spcAft>
                <a:spcPts val="0"/>
              </a:spcAft>
              <a:buClr>
                <a:srgbClr val="000000"/>
              </a:buClr>
              <a:buSzPts val="3700"/>
              <a:buFont typeface="Helvetica Neue"/>
              <a:buNone/>
              <a:defRPr sz="3700"/>
            </a:lvl3pPr>
            <a:lvl4pPr marL="1828800" lvl="3" indent="-228600" algn="ctr">
              <a:lnSpc>
                <a:spcPct val="100000"/>
              </a:lnSpc>
              <a:spcBef>
                <a:spcPts val="0"/>
              </a:spcBef>
              <a:spcAft>
                <a:spcPts val="0"/>
              </a:spcAft>
              <a:buClr>
                <a:srgbClr val="000000"/>
              </a:buClr>
              <a:buSzPts val="3700"/>
              <a:buFont typeface="Helvetica Neue"/>
              <a:buNone/>
              <a:defRPr sz="3700"/>
            </a:lvl4pPr>
            <a:lvl5pPr marL="2286000" lvl="4" indent="-228600" algn="ctr">
              <a:lnSpc>
                <a:spcPct val="100000"/>
              </a:lnSpc>
              <a:spcBef>
                <a:spcPts val="0"/>
              </a:spcBef>
              <a:spcAft>
                <a:spcPts val="0"/>
              </a:spcAft>
              <a:buClr>
                <a:srgbClr val="000000"/>
              </a:buClr>
              <a:buSzPts val="3700"/>
              <a:buFont typeface="Helvetica Neue"/>
              <a:buNone/>
              <a:defRPr sz="3700"/>
            </a:lvl5pPr>
            <a:lvl6pPr marL="2743200" lvl="5" indent="-394335" algn="l">
              <a:lnSpc>
                <a:spcPct val="100000"/>
              </a:lnSpc>
              <a:spcBef>
                <a:spcPts val="4200"/>
              </a:spcBef>
              <a:spcAft>
                <a:spcPts val="0"/>
              </a:spcAft>
              <a:buClr>
                <a:srgbClr val="000000"/>
              </a:buClr>
              <a:buSzPts val="2610"/>
              <a:buChar char="•"/>
              <a:defRPr/>
            </a:lvl6pPr>
            <a:lvl7pPr marL="3200400" lvl="6" indent="-394335" algn="l">
              <a:lnSpc>
                <a:spcPct val="100000"/>
              </a:lnSpc>
              <a:spcBef>
                <a:spcPts val="4200"/>
              </a:spcBef>
              <a:spcAft>
                <a:spcPts val="0"/>
              </a:spcAft>
              <a:buClr>
                <a:srgbClr val="000000"/>
              </a:buClr>
              <a:buSzPts val="2610"/>
              <a:buChar char="•"/>
              <a:defRPr/>
            </a:lvl7pPr>
            <a:lvl8pPr marL="3657600" lvl="7" indent="-394334" algn="l">
              <a:lnSpc>
                <a:spcPct val="100000"/>
              </a:lnSpc>
              <a:spcBef>
                <a:spcPts val="4200"/>
              </a:spcBef>
              <a:spcAft>
                <a:spcPts val="0"/>
              </a:spcAft>
              <a:buClr>
                <a:srgbClr val="000000"/>
              </a:buClr>
              <a:buSzPts val="2610"/>
              <a:buChar char="•"/>
              <a:defRPr/>
            </a:lvl8pPr>
            <a:lvl9pPr marL="4114800" lvl="8" indent="-394334" algn="l">
              <a:lnSpc>
                <a:spcPct val="100000"/>
              </a:lnSpc>
              <a:spcBef>
                <a:spcPts val="4200"/>
              </a:spcBef>
              <a:spcAft>
                <a:spcPts val="0"/>
              </a:spcAft>
              <a:buClr>
                <a:srgbClr val="000000"/>
              </a:buClr>
              <a:buSzPts val="2610"/>
              <a:buChar char="•"/>
              <a:defRPr/>
            </a:lvl9pPr>
          </a:lstStyle>
          <a:p>
            <a:endParaRPr/>
          </a:p>
        </p:txBody>
      </p:sp>
      <p:sp>
        <p:nvSpPr>
          <p:cNvPr id="31" name="Google Shape;31;p40"/>
          <p:cNvSpPr txBox="1">
            <a:spLocks noGrp="1"/>
          </p:cNvSpPr>
          <p:nvPr>
            <p:ph type="sldNum" idx="12"/>
          </p:nvPr>
        </p:nvSpPr>
        <p:spPr>
          <a:xfrm>
            <a:off x="6328884" y="9296400"/>
            <a:ext cx="340259" cy="324306"/>
          </a:xfrm>
          <a:prstGeom prst="rect">
            <a:avLst/>
          </a:prstGeom>
          <a:noFill/>
          <a:ln>
            <a:noFill/>
          </a:ln>
        </p:spPr>
        <p:txBody>
          <a:bodyPr spcFirstLastPara="1" wrap="square" lIns="50800" tIns="50800" rIns="50800" bIns="50800" anchor="t" anchorCtr="0">
            <a:noAutofit/>
          </a:bodyPr>
          <a:lstStyle>
            <a:lvl1pPr marL="0" marR="0" lvl="0"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32"/>
        <p:cNvGrpSpPr/>
        <p:nvPr/>
      </p:nvGrpSpPr>
      <p:grpSpPr>
        <a:xfrm>
          <a:off x="0" y="0"/>
          <a:ext cx="0" cy="0"/>
          <a:chOff x="0" y="0"/>
          <a:chExt cx="0" cy="0"/>
        </a:xfrm>
      </p:grpSpPr>
      <p:sp>
        <p:nvSpPr>
          <p:cNvPr id="33" name="Google Shape;33;p41"/>
          <p:cNvSpPr txBox="1">
            <a:spLocks noGrp="1"/>
          </p:cNvSpPr>
          <p:nvPr>
            <p:ph type="title"/>
          </p:nvPr>
        </p:nvSpPr>
        <p:spPr>
          <a:xfrm>
            <a:off x="952500" y="254000"/>
            <a:ext cx="11099800" cy="2159000"/>
          </a:xfrm>
          <a:prstGeom prst="rect">
            <a:avLst/>
          </a:prstGeom>
          <a:noFill/>
          <a:ln>
            <a:noFill/>
          </a:ln>
        </p:spPr>
        <p:txBody>
          <a:bodyPr spcFirstLastPara="1" wrap="square" lIns="50800" tIns="50800" rIns="50800" bIns="50800" anchor="ctr" anchorCtr="0">
            <a:no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4" name="Google Shape;34;p41"/>
          <p:cNvSpPr txBox="1">
            <a:spLocks noGrp="1"/>
          </p:cNvSpPr>
          <p:nvPr>
            <p:ph type="sldNum" idx="12"/>
          </p:nvPr>
        </p:nvSpPr>
        <p:spPr>
          <a:xfrm>
            <a:off x="6328884" y="9296400"/>
            <a:ext cx="340259" cy="324306"/>
          </a:xfrm>
          <a:prstGeom prst="rect">
            <a:avLst/>
          </a:prstGeom>
          <a:noFill/>
          <a:ln>
            <a:noFill/>
          </a:ln>
        </p:spPr>
        <p:txBody>
          <a:bodyPr spcFirstLastPara="1" wrap="square" lIns="50800" tIns="50800" rIns="50800" bIns="50800" anchor="t" anchorCtr="0">
            <a:noAutofit/>
          </a:bodyPr>
          <a:lstStyle>
            <a:lvl1pPr marL="0" marR="0" lvl="0"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35"/>
        <p:cNvGrpSpPr/>
        <p:nvPr/>
      </p:nvGrpSpPr>
      <p:grpSpPr>
        <a:xfrm>
          <a:off x="0" y="0"/>
          <a:ext cx="0" cy="0"/>
          <a:chOff x="0" y="0"/>
          <a:chExt cx="0" cy="0"/>
        </a:xfrm>
      </p:grpSpPr>
      <p:sp>
        <p:nvSpPr>
          <p:cNvPr id="36" name="Google Shape;36;p42"/>
          <p:cNvSpPr>
            <a:spLocks noGrp="1"/>
          </p:cNvSpPr>
          <p:nvPr>
            <p:ph type="pic" idx="2"/>
          </p:nvPr>
        </p:nvSpPr>
        <p:spPr>
          <a:xfrm>
            <a:off x="6718300" y="2590800"/>
            <a:ext cx="5334000" cy="6286500"/>
          </a:xfrm>
          <a:prstGeom prst="rect">
            <a:avLst/>
          </a:prstGeom>
          <a:noFill/>
          <a:ln>
            <a:noFill/>
          </a:ln>
        </p:spPr>
      </p:sp>
      <p:sp>
        <p:nvSpPr>
          <p:cNvPr id="37" name="Google Shape;37;p42"/>
          <p:cNvSpPr txBox="1">
            <a:spLocks noGrp="1"/>
          </p:cNvSpPr>
          <p:nvPr>
            <p:ph type="title"/>
          </p:nvPr>
        </p:nvSpPr>
        <p:spPr>
          <a:xfrm>
            <a:off x="952500" y="254000"/>
            <a:ext cx="11099800" cy="2159000"/>
          </a:xfrm>
          <a:prstGeom prst="rect">
            <a:avLst/>
          </a:prstGeom>
          <a:noFill/>
          <a:ln>
            <a:noFill/>
          </a:ln>
        </p:spPr>
        <p:txBody>
          <a:bodyPr spcFirstLastPara="1" wrap="square" lIns="50800" tIns="50800" rIns="50800" bIns="50800" anchor="ctr" anchorCtr="0">
            <a:no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8" name="Google Shape;38;p42"/>
          <p:cNvSpPr txBox="1">
            <a:spLocks noGrp="1"/>
          </p:cNvSpPr>
          <p:nvPr>
            <p:ph type="body" idx="1"/>
          </p:nvPr>
        </p:nvSpPr>
        <p:spPr>
          <a:xfrm>
            <a:off x="952500" y="2590800"/>
            <a:ext cx="5334000" cy="6286500"/>
          </a:xfrm>
          <a:prstGeom prst="rect">
            <a:avLst/>
          </a:prstGeom>
          <a:noFill/>
          <a:ln>
            <a:noFill/>
          </a:ln>
        </p:spPr>
        <p:txBody>
          <a:bodyPr spcFirstLastPara="1" wrap="square" lIns="50800" tIns="50800" rIns="50800" bIns="50800" anchor="ctr" anchorCtr="0">
            <a:noAutofit/>
          </a:bodyPr>
          <a:lstStyle>
            <a:lvl1pPr marL="457200" lvl="0" indent="-486410" algn="l">
              <a:lnSpc>
                <a:spcPct val="100000"/>
              </a:lnSpc>
              <a:spcBef>
                <a:spcPts val="3200"/>
              </a:spcBef>
              <a:spcAft>
                <a:spcPts val="0"/>
              </a:spcAft>
              <a:buClr>
                <a:srgbClr val="000000"/>
              </a:buClr>
              <a:buSzPts val="4060"/>
              <a:buFont typeface="Helvetica Neue"/>
              <a:buChar char="•"/>
              <a:defRPr sz="2800"/>
            </a:lvl1pPr>
            <a:lvl2pPr marL="914400" lvl="1" indent="-486410" algn="l">
              <a:lnSpc>
                <a:spcPct val="100000"/>
              </a:lnSpc>
              <a:spcBef>
                <a:spcPts val="3200"/>
              </a:spcBef>
              <a:spcAft>
                <a:spcPts val="0"/>
              </a:spcAft>
              <a:buClr>
                <a:srgbClr val="000000"/>
              </a:buClr>
              <a:buSzPts val="4060"/>
              <a:buFont typeface="Helvetica Neue"/>
              <a:buChar char="•"/>
              <a:defRPr sz="2800"/>
            </a:lvl2pPr>
            <a:lvl3pPr marL="1371600" lvl="2" indent="-486410" algn="l">
              <a:lnSpc>
                <a:spcPct val="100000"/>
              </a:lnSpc>
              <a:spcBef>
                <a:spcPts val="3200"/>
              </a:spcBef>
              <a:spcAft>
                <a:spcPts val="0"/>
              </a:spcAft>
              <a:buClr>
                <a:srgbClr val="000000"/>
              </a:buClr>
              <a:buSzPts val="4060"/>
              <a:buFont typeface="Helvetica Neue"/>
              <a:buChar char="•"/>
              <a:defRPr sz="2800"/>
            </a:lvl3pPr>
            <a:lvl4pPr marL="1828800" lvl="3" indent="-486410" algn="l">
              <a:lnSpc>
                <a:spcPct val="100000"/>
              </a:lnSpc>
              <a:spcBef>
                <a:spcPts val="3200"/>
              </a:spcBef>
              <a:spcAft>
                <a:spcPts val="0"/>
              </a:spcAft>
              <a:buClr>
                <a:srgbClr val="000000"/>
              </a:buClr>
              <a:buSzPts val="4060"/>
              <a:buFont typeface="Helvetica Neue"/>
              <a:buChar char="•"/>
              <a:defRPr sz="2800"/>
            </a:lvl4pPr>
            <a:lvl5pPr marL="2286000" lvl="4" indent="-486410" algn="l">
              <a:lnSpc>
                <a:spcPct val="100000"/>
              </a:lnSpc>
              <a:spcBef>
                <a:spcPts val="3200"/>
              </a:spcBef>
              <a:spcAft>
                <a:spcPts val="0"/>
              </a:spcAft>
              <a:buClr>
                <a:srgbClr val="000000"/>
              </a:buClr>
              <a:buSzPts val="4060"/>
              <a:buFont typeface="Helvetica Neue"/>
              <a:buChar char="•"/>
              <a:defRPr sz="2800"/>
            </a:lvl5pPr>
            <a:lvl6pPr marL="2743200" lvl="5" indent="-394335" algn="l">
              <a:lnSpc>
                <a:spcPct val="100000"/>
              </a:lnSpc>
              <a:spcBef>
                <a:spcPts val="4200"/>
              </a:spcBef>
              <a:spcAft>
                <a:spcPts val="0"/>
              </a:spcAft>
              <a:buClr>
                <a:srgbClr val="000000"/>
              </a:buClr>
              <a:buSzPts val="2610"/>
              <a:buChar char="•"/>
              <a:defRPr/>
            </a:lvl6pPr>
            <a:lvl7pPr marL="3200400" lvl="6" indent="-394335" algn="l">
              <a:lnSpc>
                <a:spcPct val="100000"/>
              </a:lnSpc>
              <a:spcBef>
                <a:spcPts val="4200"/>
              </a:spcBef>
              <a:spcAft>
                <a:spcPts val="0"/>
              </a:spcAft>
              <a:buClr>
                <a:srgbClr val="000000"/>
              </a:buClr>
              <a:buSzPts val="2610"/>
              <a:buChar char="•"/>
              <a:defRPr/>
            </a:lvl7pPr>
            <a:lvl8pPr marL="3657600" lvl="7" indent="-394334" algn="l">
              <a:lnSpc>
                <a:spcPct val="100000"/>
              </a:lnSpc>
              <a:spcBef>
                <a:spcPts val="4200"/>
              </a:spcBef>
              <a:spcAft>
                <a:spcPts val="0"/>
              </a:spcAft>
              <a:buClr>
                <a:srgbClr val="000000"/>
              </a:buClr>
              <a:buSzPts val="2610"/>
              <a:buChar char="•"/>
              <a:defRPr/>
            </a:lvl8pPr>
            <a:lvl9pPr marL="4114800" lvl="8" indent="-394334" algn="l">
              <a:lnSpc>
                <a:spcPct val="100000"/>
              </a:lnSpc>
              <a:spcBef>
                <a:spcPts val="4200"/>
              </a:spcBef>
              <a:spcAft>
                <a:spcPts val="0"/>
              </a:spcAft>
              <a:buClr>
                <a:srgbClr val="000000"/>
              </a:buClr>
              <a:buSzPts val="2610"/>
              <a:buChar char="•"/>
              <a:defRPr/>
            </a:lvl9pPr>
          </a:lstStyle>
          <a:p>
            <a:endParaRPr/>
          </a:p>
        </p:txBody>
      </p:sp>
      <p:sp>
        <p:nvSpPr>
          <p:cNvPr id="39" name="Google Shape;39;p42"/>
          <p:cNvSpPr txBox="1">
            <a:spLocks noGrp="1"/>
          </p:cNvSpPr>
          <p:nvPr>
            <p:ph type="sldNum" idx="12"/>
          </p:nvPr>
        </p:nvSpPr>
        <p:spPr>
          <a:xfrm>
            <a:off x="6328884" y="9296400"/>
            <a:ext cx="340259" cy="342900"/>
          </a:xfrm>
          <a:prstGeom prst="rect">
            <a:avLst/>
          </a:prstGeom>
          <a:noFill/>
          <a:ln>
            <a:noFill/>
          </a:ln>
        </p:spPr>
        <p:txBody>
          <a:bodyPr spcFirstLastPara="1" wrap="square" lIns="50800" tIns="50800" rIns="50800" bIns="50800" anchor="t" anchorCtr="0">
            <a:noAutofit/>
          </a:bodyPr>
          <a:lstStyle>
            <a:lvl1pPr marL="0" marR="0" lvl="0"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40"/>
        <p:cNvGrpSpPr/>
        <p:nvPr/>
      </p:nvGrpSpPr>
      <p:grpSpPr>
        <a:xfrm>
          <a:off x="0" y="0"/>
          <a:ext cx="0" cy="0"/>
          <a:chOff x="0" y="0"/>
          <a:chExt cx="0" cy="0"/>
        </a:xfrm>
      </p:grpSpPr>
      <p:sp>
        <p:nvSpPr>
          <p:cNvPr id="41" name="Google Shape;41;p43"/>
          <p:cNvSpPr txBox="1">
            <a:spLocks noGrp="1"/>
          </p:cNvSpPr>
          <p:nvPr>
            <p:ph type="body" idx="1"/>
          </p:nvPr>
        </p:nvSpPr>
        <p:spPr>
          <a:xfrm>
            <a:off x="952500" y="1270000"/>
            <a:ext cx="11099800" cy="7213600"/>
          </a:xfrm>
          <a:prstGeom prst="rect">
            <a:avLst/>
          </a:prstGeom>
          <a:noFill/>
          <a:ln>
            <a:noFill/>
          </a:ln>
        </p:spPr>
        <p:txBody>
          <a:bodyPr spcFirstLastPara="1" wrap="square" lIns="50800" tIns="50800" rIns="50800" bIns="50800" anchor="ctr" anchorCtr="0">
            <a:noAutofit/>
          </a:bodyPr>
          <a:lstStyle>
            <a:lvl1pPr marL="457200" lvl="0" indent="-394335" algn="l">
              <a:lnSpc>
                <a:spcPct val="100000"/>
              </a:lnSpc>
              <a:spcBef>
                <a:spcPts val="4200"/>
              </a:spcBef>
              <a:spcAft>
                <a:spcPts val="0"/>
              </a:spcAft>
              <a:buClr>
                <a:srgbClr val="000000"/>
              </a:buClr>
              <a:buSzPts val="2610"/>
              <a:buChar char="•"/>
              <a:defRPr/>
            </a:lvl1pPr>
            <a:lvl2pPr marL="914400" lvl="1" indent="-394335" algn="l">
              <a:lnSpc>
                <a:spcPct val="100000"/>
              </a:lnSpc>
              <a:spcBef>
                <a:spcPts val="4200"/>
              </a:spcBef>
              <a:spcAft>
                <a:spcPts val="0"/>
              </a:spcAft>
              <a:buClr>
                <a:srgbClr val="000000"/>
              </a:buClr>
              <a:buSzPts val="2610"/>
              <a:buChar char="•"/>
              <a:defRPr/>
            </a:lvl2pPr>
            <a:lvl3pPr marL="1371600" lvl="2" indent="-394335" algn="l">
              <a:lnSpc>
                <a:spcPct val="100000"/>
              </a:lnSpc>
              <a:spcBef>
                <a:spcPts val="4200"/>
              </a:spcBef>
              <a:spcAft>
                <a:spcPts val="0"/>
              </a:spcAft>
              <a:buClr>
                <a:srgbClr val="000000"/>
              </a:buClr>
              <a:buSzPts val="2610"/>
              <a:buChar char="•"/>
              <a:defRPr/>
            </a:lvl3pPr>
            <a:lvl4pPr marL="1828800" lvl="3" indent="-394335" algn="l">
              <a:lnSpc>
                <a:spcPct val="100000"/>
              </a:lnSpc>
              <a:spcBef>
                <a:spcPts val="4200"/>
              </a:spcBef>
              <a:spcAft>
                <a:spcPts val="0"/>
              </a:spcAft>
              <a:buClr>
                <a:srgbClr val="000000"/>
              </a:buClr>
              <a:buSzPts val="2610"/>
              <a:buChar char="•"/>
              <a:defRPr/>
            </a:lvl4pPr>
            <a:lvl5pPr marL="2286000" lvl="4" indent="-394335" algn="l">
              <a:lnSpc>
                <a:spcPct val="100000"/>
              </a:lnSpc>
              <a:spcBef>
                <a:spcPts val="4200"/>
              </a:spcBef>
              <a:spcAft>
                <a:spcPts val="0"/>
              </a:spcAft>
              <a:buClr>
                <a:srgbClr val="000000"/>
              </a:buClr>
              <a:buSzPts val="2610"/>
              <a:buChar char="•"/>
              <a:defRPr/>
            </a:lvl5pPr>
            <a:lvl6pPr marL="2743200" lvl="5" indent="-394335" algn="l">
              <a:lnSpc>
                <a:spcPct val="100000"/>
              </a:lnSpc>
              <a:spcBef>
                <a:spcPts val="4200"/>
              </a:spcBef>
              <a:spcAft>
                <a:spcPts val="0"/>
              </a:spcAft>
              <a:buClr>
                <a:srgbClr val="000000"/>
              </a:buClr>
              <a:buSzPts val="2610"/>
              <a:buChar char="•"/>
              <a:defRPr/>
            </a:lvl6pPr>
            <a:lvl7pPr marL="3200400" lvl="6" indent="-394335" algn="l">
              <a:lnSpc>
                <a:spcPct val="100000"/>
              </a:lnSpc>
              <a:spcBef>
                <a:spcPts val="4200"/>
              </a:spcBef>
              <a:spcAft>
                <a:spcPts val="0"/>
              </a:spcAft>
              <a:buClr>
                <a:srgbClr val="000000"/>
              </a:buClr>
              <a:buSzPts val="2610"/>
              <a:buChar char="•"/>
              <a:defRPr/>
            </a:lvl7pPr>
            <a:lvl8pPr marL="3657600" lvl="7" indent="-394334" algn="l">
              <a:lnSpc>
                <a:spcPct val="100000"/>
              </a:lnSpc>
              <a:spcBef>
                <a:spcPts val="4200"/>
              </a:spcBef>
              <a:spcAft>
                <a:spcPts val="0"/>
              </a:spcAft>
              <a:buClr>
                <a:srgbClr val="000000"/>
              </a:buClr>
              <a:buSzPts val="2610"/>
              <a:buChar char="•"/>
              <a:defRPr/>
            </a:lvl8pPr>
            <a:lvl9pPr marL="4114800" lvl="8" indent="-394334" algn="l">
              <a:lnSpc>
                <a:spcPct val="100000"/>
              </a:lnSpc>
              <a:spcBef>
                <a:spcPts val="4200"/>
              </a:spcBef>
              <a:spcAft>
                <a:spcPts val="0"/>
              </a:spcAft>
              <a:buClr>
                <a:srgbClr val="000000"/>
              </a:buClr>
              <a:buSzPts val="2610"/>
              <a:buChar char="•"/>
              <a:defRPr/>
            </a:lvl9pPr>
          </a:lstStyle>
          <a:p>
            <a:endParaRPr/>
          </a:p>
        </p:txBody>
      </p:sp>
      <p:sp>
        <p:nvSpPr>
          <p:cNvPr id="42" name="Google Shape;42;p43"/>
          <p:cNvSpPr txBox="1">
            <a:spLocks noGrp="1"/>
          </p:cNvSpPr>
          <p:nvPr>
            <p:ph type="sldNum" idx="12"/>
          </p:nvPr>
        </p:nvSpPr>
        <p:spPr>
          <a:xfrm>
            <a:off x="6328884" y="9296400"/>
            <a:ext cx="340259" cy="324306"/>
          </a:xfrm>
          <a:prstGeom prst="rect">
            <a:avLst/>
          </a:prstGeom>
          <a:noFill/>
          <a:ln>
            <a:noFill/>
          </a:ln>
        </p:spPr>
        <p:txBody>
          <a:bodyPr spcFirstLastPara="1" wrap="square" lIns="50800" tIns="50800" rIns="50800" bIns="50800" anchor="t" anchorCtr="0">
            <a:noAutofit/>
          </a:bodyPr>
          <a:lstStyle>
            <a:lvl1pPr marL="0" marR="0" lvl="0"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43"/>
        <p:cNvGrpSpPr/>
        <p:nvPr/>
      </p:nvGrpSpPr>
      <p:grpSpPr>
        <a:xfrm>
          <a:off x="0" y="0"/>
          <a:ext cx="0" cy="0"/>
          <a:chOff x="0" y="0"/>
          <a:chExt cx="0" cy="0"/>
        </a:xfrm>
      </p:grpSpPr>
      <p:sp>
        <p:nvSpPr>
          <p:cNvPr id="44" name="Google Shape;44;p44"/>
          <p:cNvSpPr>
            <a:spLocks noGrp="1"/>
          </p:cNvSpPr>
          <p:nvPr>
            <p:ph type="pic" idx="2"/>
          </p:nvPr>
        </p:nvSpPr>
        <p:spPr>
          <a:xfrm>
            <a:off x="6718300" y="5092700"/>
            <a:ext cx="5334000" cy="3771900"/>
          </a:xfrm>
          <a:prstGeom prst="rect">
            <a:avLst/>
          </a:prstGeom>
          <a:noFill/>
          <a:ln>
            <a:noFill/>
          </a:ln>
        </p:spPr>
      </p:sp>
      <p:sp>
        <p:nvSpPr>
          <p:cNvPr id="45" name="Google Shape;45;p44"/>
          <p:cNvSpPr>
            <a:spLocks noGrp="1"/>
          </p:cNvSpPr>
          <p:nvPr>
            <p:ph type="pic" idx="3"/>
          </p:nvPr>
        </p:nvSpPr>
        <p:spPr>
          <a:xfrm>
            <a:off x="6718300" y="889000"/>
            <a:ext cx="5334000" cy="3771900"/>
          </a:xfrm>
          <a:prstGeom prst="rect">
            <a:avLst/>
          </a:prstGeom>
          <a:noFill/>
          <a:ln>
            <a:noFill/>
          </a:ln>
        </p:spPr>
      </p:sp>
      <p:sp>
        <p:nvSpPr>
          <p:cNvPr id="46" name="Google Shape;46;p44"/>
          <p:cNvSpPr>
            <a:spLocks noGrp="1"/>
          </p:cNvSpPr>
          <p:nvPr>
            <p:ph type="pic" idx="4"/>
          </p:nvPr>
        </p:nvSpPr>
        <p:spPr>
          <a:xfrm>
            <a:off x="952500" y="889000"/>
            <a:ext cx="5334000" cy="7975600"/>
          </a:xfrm>
          <a:prstGeom prst="rect">
            <a:avLst/>
          </a:prstGeom>
          <a:noFill/>
          <a:ln>
            <a:noFill/>
          </a:ln>
        </p:spPr>
      </p:sp>
      <p:sp>
        <p:nvSpPr>
          <p:cNvPr id="47" name="Google Shape;47;p44"/>
          <p:cNvSpPr txBox="1">
            <a:spLocks noGrp="1"/>
          </p:cNvSpPr>
          <p:nvPr>
            <p:ph type="sldNum" idx="12"/>
          </p:nvPr>
        </p:nvSpPr>
        <p:spPr>
          <a:xfrm>
            <a:off x="6328884" y="9296400"/>
            <a:ext cx="340259" cy="324306"/>
          </a:xfrm>
          <a:prstGeom prst="rect">
            <a:avLst/>
          </a:prstGeom>
          <a:noFill/>
          <a:ln>
            <a:noFill/>
          </a:ln>
        </p:spPr>
        <p:txBody>
          <a:bodyPr spcFirstLastPara="1" wrap="square" lIns="50800" tIns="50800" rIns="50800" bIns="50800" anchor="t" anchorCtr="0">
            <a:noAutofit/>
          </a:bodyPr>
          <a:lstStyle>
            <a:lvl1pPr marL="0" marR="0" lvl="0"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8"/>
        <p:cNvGrpSpPr/>
        <p:nvPr/>
      </p:nvGrpSpPr>
      <p:grpSpPr>
        <a:xfrm>
          <a:off x="0" y="0"/>
          <a:ext cx="0" cy="0"/>
          <a:chOff x="0" y="0"/>
          <a:chExt cx="0" cy="0"/>
        </a:xfrm>
      </p:grpSpPr>
      <p:sp>
        <p:nvSpPr>
          <p:cNvPr id="49" name="Google Shape;49;p45"/>
          <p:cNvSpPr txBox="1">
            <a:spLocks noGrp="1"/>
          </p:cNvSpPr>
          <p:nvPr>
            <p:ph type="body" idx="1"/>
          </p:nvPr>
        </p:nvSpPr>
        <p:spPr>
          <a:xfrm>
            <a:off x="1270000" y="6362700"/>
            <a:ext cx="10464800" cy="461366"/>
          </a:xfrm>
          <a:prstGeom prst="rect">
            <a:avLst/>
          </a:prstGeom>
          <a:noFill/>
          <a:ln>
            <a:noFill/>
          </a:ln>
        </p:spPr>
        <p:txBody>
          <a:bodyPr spcFirstLastPara="1" wrap="square" lIns="50800" tIns="50800" rIns="50800" bIns="50800" anchor="t" anchorCtr="0">
            <a:noAutofit/>
          </a:bodyPr>
          <a:lstStyle>
            <a:lvl1pPr marL="457200" lvl="0" indent="-228600" algn="ctr">
              <a:lnSpc>
                <a:spcPct val="100000"/>
              </a:lnSpc>
              <a:spcBef>
                <a:spcPts val="0"/>
              </a:spcBef>
              <a:spcAft>
                <a:spcPts val="0"/>
              </a:spcAft>
              <a:buClr>
                <a:srgbClr val="000000"/>
              </a:buClr>
              <a:buSzPts val="2400"/>
              <a:buFont typeface="Helvetica Neue"/>
              <a:buNone/>
              <a:defRPr sz="2400" i="1"/>
            </a:lvl1pPr>
            <a:lvl2pPr marL="914400" lvl="1" indent="-394335" algn="l">
              <a:lnSpc>
                <a:spcPct val="100000"/>
              </a:lnSpc>
              <a:spcBef>
                <a:spcPts val="4200"/>
              </a:spcBef>
              <a:spcAft>
                <a:spcPts val="0"/>
              </a:spcAft>
              <a:buClr>
                <a:srgbClr val="000000"/>
              </a:buClr>
              <a:buSzPts val="2610"/>
              <a:buChar char="•"/>
              <a:defRPr/>
            </a:lvl2pPr>
            <a:lvl3pPr marL="1371600" lvl="2" indent="-394335" algn="l">
              <a:lnSpc>
                <a:spcPct val="100000"/>
              </a:lnSpc>
              <a:spcBef>
                <a:spcPts val="4200"/>
              </a:spcBef>
              <a:spcAft>
                <a:spcPts val="0"/>
              </a:spcAft>
              <a:buClr>
                <a:srgbClr val="000000"/>
              </a:buClr>
              <a:buSzPts val="2610"/>
              <a:buChar char="•"/>
              <a:defRPr/>
            </a:lvl3pPr>
            <a:lvl4pPr marL="1828800" lvl="3" indent="-394335" algn="l">
              <a:lnSpc>
                <a:spcPct val="100000"/>
              </a:lnSpc>
              <a:spcBef>
                <a:spcPts val="4200"/>
              </a:spcBef>
              <a:spcAft>
                <a:spcPts val="0"/>
              </a:spcAft>
              <a:buClr>
                <a:srgbClr val="000000"/>
              </a:buClr>
              <a:buSzPts val="2610"/>
              <a:buChar char="•"/>
              <a:defRPr/>
            </a:lvl4pPr>
            <a:lvl5pPr marL="2286000" lvl="4" indent="-394335" algn="l">
              <a:lnSpc>
                <a:spcPct val="100000"/>
              </a:lnSpc>
              <a:spcBef>
                <a:spcPts val="4200"/>
              </a:spcBef>
              <a:spcAft>
                <a:spcPts val="0"/>
              </a:spcAft>
              <a:buClr>
                <a:srgbClr val="000000"/>
              </a:buClr>
              <a:buSzPts val="2610"/>
              <a:buChar char="•"/>
              <a:defRPr/>
            </a:lvl5pPr>
            <a:lvl6pPr marL="2743200" lvl="5" indent="-394335" algn="l">
              <a:lnSpc>
                <a:spcPct val="100000"/>
              </a:lnSpc>
              <a:spcBef>
                <a:spcPts val="4200"/>
              </a:spcBef>
              <a:spcAft>
                <a:spcPts val="0"/>
              </a:spcAft>
              <a:buClr>
                <a:srgbClr val="000000"/>
              </a:buClr>
              <a:buSzPts val="2610"/>
              <a:buChar char="•"/>
              <a:defRPr/>
            </a:lvl6pPr>
            <a:lvl7pPr marL="3200400" lvl="6" indent="-394335" algn="l">
              <a:lnSpc>
                <a:spcPct val="100000"/>
              </a:lnSpc>
              <a:spcBef>
                <a:spcPts val="4200"/>
              </a:spcBef>
              <a:spcAft>
                <a:spcPts val="0"/>
              </a:spcAft>
              <a:buClr>
                <a:srgbClr val="000000"/>
              </a:buClr>
              <a:buSzPts val="2610"/>
              <a:buChar char="•"/>
              <a:defRPr/>
            </a:lvl7pPr>
            <a:lvl8pPr marL="3657600" lvl="7" indent="-394334" algn="l">
              <a:lnSpc>
                <a:spcPct val="100000"/>
              </a:lnSpc>
              <a:spcBef>
                <a:spcPts val="4200"/>
              </a:spcBef>
              <a:spcAft>
                <a:spcPts val="0"/>
              </a:spcAft>
              <a:buClr>
                <a:srgbClr val="000000"/>
              </a:buClr>
              <a:buSzPts val="2610"/>
              <a:buChar char="•"/>
              <a:defRPr/>
            </a:lvl8pPr>
            <a:lvl9pPr marL="4114800" lvl="8" indent="-394334" algn="l">
              <a:lnSpc>
                <a:spcPct val="100000"/>
              </a:lnSpc>
              <a:spcBef>
                <a:spcPts val="4200"/>
              </a:spcBef>
              <a:spcAft>
                <a:spcPts val="0"/>
              </a:spcAft>
              <a:buClr>
                <a:srgbClr val="000000"/>
              </a:buClr>
              <a:buSzPts val="2610"/>
              <a:buChar char="•"/>
              <a:defRPr/>
            </a:lvl9pPr>
          </a:lstStyle>
          <a:p>
            <a:endParaRPr/>
          </a:p>
        </p:txBody>
      </p:sp>
      <p:sp>
        <p:nvSpPr>
          <p:cNvPr id="50" name="Google Shape;50;p45"/>
          <p:cNvSpPr txBox="1">
            <a:spLocks noGrp="1"/>
          </p:cNvSpPr>
          <p:nvPr>
            <p:ph type="body" idx="2"/>
          </p:nvPr>
        </p:nvSpPr>
        <p:spPr>
          <a:xfrm>
            <a:off x="1270000" y="4267112"/>
            <a:ext cx="10464800" cy="609776"/>
          </a:xfrm>
          <a:prstGeom prst="rect">
            <a:avLst/>
          </a:prstGeom>
          <a:noFill/>
          <a:ln>
            <a:noFill/>
          </a:ln>
        </p:spPr>
        <p:txBody>
          <a:bodyPr spcFirstLastPara="1" wrap="square" lIns="50800" tIns="50800" rIns="50800" bIns="50800" anchor="ctr" anchorCtr="0">
            <a:noAutofit/>
          </a:bodyPr>
          <a:lstStyle>
            <a:lvl1pPr marL="457200" lvl="0" indent="-228600" algn="ctr">
              <a:lnSpc>
                <a:spcPct val="100000"/>
              </a:lnSpc>
              <a:spcBef>
                <a:spcPts val="0"/>
              </a:spcBef>
              <a:spcAft>
                <a:spcPts val="0"/>
              </a:spcAft>
              <a:buClr>
                <a:srgbClr val="000000"/>
              </a:buClr>
              <a:buSzPts val="3400"/>
              <a:buFont typeface="Helvetica Neue"/>
              <a:buNone/>
              <a:defRPr sz="3400">
                <a:latin typeface="Helvetica Neue"/>
                <a:ea typeface="Helvetica Neue"/>
                <a:cs typeface="Helvetica Neue"/>
                <a:sym typeface="Helvetica Neue"/>
              </a:defRPr>
            </a:lvl1pPr>
            <a:lvl2pPr marL="914400" lvl="1" indent="-394335" algn="l">
              <a:lnSpc>
                <a:spcPct val="100000"/>
              </a:lnSpc>
              <a:spcBef>
                <a:spcPts val="4200"/>
              </a:spcBef>
              <a:spcAft>
                <a:spcPts val="0"/>
              </a:spcAft>
              <a:buClr>
                <a:srgbClr val="000000"/>
              </a:buClr>
              <a:buSzPts val="2610"/>
              <a:buChar char="•"/>
              <a:defRPr/>
            </a:lvl2pPr>
            <a:lvl3pPr marL="1371600" lvl="2" indent="-394335" algn="l">
              <a:lnSpc>
                <a:spcPct val="100000"/>
              </a:lnSpc>
              <a:spcBef>
                <a:spcPts val="4200"/>
              </a:spcBef>
              <a:spcAft>
                <a:spcPts val="0"/>
              </a:spcAft>
              <a:buClr>
                <a:srgbClr val="000000"/>
              </a:buClr>
              <a:buSzPts val="2610"/>
              <a:buChar char="•"/>
              <a:defRPr/>
            </a:lvl3pPr>
            <a:lvl4pPr marL="1828800" lvl="3" indent="-394335" algn="l">
              <a:lnSpc>
                <a:spcPct val="100000"/>
              </a:lnSpc>
              <a:spcBef>
                <a:spcPts val="4200"/>
              </a:spcBef>
              <a:spcAft>
                <a:spcPts val="0"/>
              </a:spcAft>
              <a:buClr>
                <a:srgbClr val="000000"/>
              </a:buClr>
              <a:buSzPts val="2610"/>
              <a:buChar char="•"/>
              <a:defRPr/>
            </a:lvl4pPr>
            <a:lvl5pPr marL="2286000" lvl="4" indent="-394335" algn="l">
              <a:lnSpc>
                <a:spcPct val="100000"/>
              </a:lnSpc>
              <a:spcBef>
                <a:spcPts val="4200"/>
              </a:spcBef>
              <a:spcAft>
                <a:spcPts val="0"/>
              </a:spcAft>
              <a:buClr>
                <a:srgbClr val="000000"/>
              </a:buClr>
              <a:buSzPts val="2610"/>
              <a:buChar char="•"/>
              <a:defRPr/>
            </a:lvl5pPr>
            <a:lvl6pPr marL="2743200" lvl="5" indent="-394335" algn="l">
              <a:lnSpc>
                <a:spcPct val="100000"/>
              </a:lnSpc>
              <a:spcBef>
                <a:spcPts val="4200"/>
              </a:spcBef>
              <a:spcAft>
                <a:spcPts val="0"/>
              </a:spcAft>
              <a:buClr>
                <a:srgbClr val="000000"/>
              </a:buClr>
              <a:buSzPts val="2610"/>
              <a:buChar char="•"/>
              <a:defRPr/>
            </a:lvl6pPr>
            <a:lvl7pPr marL="3200400" lvl="6" indent="-394335" algn="l">
              <a:lnSpc>
                <a:spcPct val="100000"/>
              </a:lnSpc>
              <a:spcBef>
                <a:spcPts val="4200"/>
              </a:spcBef>
              <a:spcAft>
                <a:spcPts val="0"/>
              </a:spcAft>
              <a:buClr>
                <a:srgbClr val="000000"/>
              </a:buClr>
              <a:buSzPts val="2610"/>
              <a:buChar char="•"/>
              <a:defRPr/>
            </a:lvl7pPr>
            <a:lvl8pPr marL="3657600" lvl="7" indent="-394334" algn="l">
              <a:lnSpc>
                <a:spcPct val="100000"/>
              </a:lnSpc>
              <a:spcBef>
                <a:spcPts val="4200"/>
              </a:spcBef>
              <a:spcAft>
                <a:spcPts val="0"/>
              </a:spcAft>
              <a:buClr>
                <a:srgbClr val="000000"/>
              </a:buClr>
              <a:buSzPts val="2610"/>
              <a:buChar char="•"/>
              <a:defRPr/>
            </a:lvl8pPr>
            <a:lvl9pPr marL="4114800" lvl="8" indent="-394334" algn="l">
              <a:lnSpc>
                <a:spcPct val="100000"/>
              </a:lnSpc>
              <a:spcBef>
                <a:spcPts val="4200"/>
              </a:spcBef>
              <a:spcAft>
                <a:spcPts val="0"/>
              </a:spcAft>
              <a:buClr>
                <a:srgbClr val="000000"/>
              </a:buClr>
              <a:buSzPts val="2610"/>
              <a:buChar char="•"/>
              <a:defRPr/>
            </a:lvl9pPr>
          </a:lstStyle>
          <a:p>
            <a:endParaRPr/>
          </a:p>
        </p:txBody>
      </p:sp>
      <p:sp>
        <p:nvSpPr>
          <p:cNvPr id="51" name="Google Shape;51;p45"/>
          <p:cNvSpPr txBox="1">
            <a:spLocks noGrp="1"/>
          </p:cNvSpPr>
          <p:nvPr>
            <p:ph type="sldNum" idx="12"/>
          </p:nvPr>
        </p:nvSpPr>
        <p:spPr>
          <a:xfrm>
            <a:off x="6328884" y="9296400"/>
            <a:ext cx="340259" cy="324306"/>
          </a:xfrm>
          <a:prstGeom prst="rect">
            <a:avLst/>
          </a:prstGeom>
          <a:noFill/>
          <a:ln>
            <a:noFill/>
          </a:ln>
        </p:spPr>
        <p:txBody>
          <a:bodyPr spcFirstLastPara="1" wrap="square" lIns="50800" tIns="50800" rIns="50800" bIns="50800" anchor="t" anchorCtr="0">
            <a:noAutofit/>
          </a:bodyPr>
          <a:lstStyle>
            <a:lvl1pPr marL="0" marR="0" lvl="0"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52"/>
        <p:cNvGrpSpPr/>
        <p:nvPr/>
      </p:nvGrpSpPr>
      <p:grpSpPr>
        <a:xfrm>
          <a:off x="0" y="0"/>
          <a:ext cx="0" cy="0"/>
          <a:chOff x="0" y="0"/>
          <a:chExt cx="0" cy="0"/>
        </a:xfrm>
      </p:grpSpPr>
      <p:sp>
        <p:nvSpPr>
          <p:cNvPr id="53" name="Google Shape;53;p46"/>
          <p:cNvSpPr>
            <a:spLocks noGrp="1"/>
          </p:cNvSpPr>
          <p:nvPr>
            <p:ph type="pic" idx="2"/>
          </p:nvPr>
        </p:nvSpPr>
        <p:spPr>
          <a:xfrm>
            <a:off x="0" y="0"/>
            <a:ext cx="13004800" cy="9753600"/>
          </a:xfrm>
          <a:prstGeom prst="rect">
            <a:avLst/>
          </a:prstGeom>
          <a:noFill/>
          <a:ln>
            <a:noFill/>
          </a:ln>
        </p:spPr>
      </p:sp>
      <p:sp>
        <p:nvSpPr>
          <p:cNvPr id="54" name="Google Shape;54;p46"/>
          <p:cNvSpPr txBox="1">
            <a:spLocks noGrp="1"/>
          </p:cNvSpPr>
          <p:nvPr>
            <p:ph type="sldNum" idx="12"/>
          </p:nvPr>
        </p:nvSpPr>
        <p:spPr>
          <a:xfrm>
            <a:off x="6328884" y="9296400"/>
            <a:ext cx="340259" cy="324306"/>
          </a:xfrm>
          <a:prstGeom prst="rect">
            <a:avLst/>
          </a:prstGeom>
          <a:noFill/>
          <a:ln>
            <a:noFill/>
          </a:ln>
        </p:spPr>
        <p:txBody>
          <a:bodyPr spcFirstLastPara="1" wrap="square" lIns="50800" tIns="50800" rIns="50800" bIns="50800" anchor="t" anchorCtr="0">
            <a:noAutofit/>
          </a:bodyPr>
          <a:lstStyle>
            <a:lvl1pPr marL="0" marR="0" lvl="0"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32"/>
          <p:cNvSpPr txBox="1">
            <a:spLocks noGrp="1"/>
          </p:cNvSpPr>
          <p:nvPr>
            <p:ph type="title"/>
          </p:nvPr>
        </p:nvSpPr>
        <p:spPr>
          <a:xfrm>
            <a:off x="952500" y="254000"/>
            <a:ext cx="11099800" cy="2159000"/>
          </a:xfrm>
          <a:prstGeom prst="rect">
            <a:avLst/>
          </a:prstGeom>
          <a:noFill/>
          <a:ln>
            <a:noFill/>
          </a:ln>
        </p:spPr>
        <p:txBody>
          <a:bodyPr spcFirstLastPara="1" wrap="square" lIns="50800" tIns="50800" rIns="50800" bIns="50800" anchor="ctr" anchorCtr="0">
            <a:noAutofit/>
          </a:bodyPr>
          <a:lstStyle>
            <a:lvl1pPr marR="0" lvl="0" algn="ctr" rtl="0">
              <a:lnSpc>
                <a:spcPct val="100000"/>
              </a:lnSpc>
              <a:spcBef>
                <a:spcPts val="0"/>
              </a:spcBef>
              <a:spcAft>
                <a:spcPts val="0"/>
              </a:spcAft>
              <a:buClr>
                <a:srgbClr val="000000"/>
              </a:buClr>
              <a:buSzPts val="8000"/>
              <a:buFont typeface="Helvetica Neue"/>
              <a:buNone/>
              <a:defRPr sz="8000"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8000"/>
              <a:buFont typeface="Helvetica Neue"/>
              <a:buNone/>
              <a:defRPr sz="8000" b="0" i="0" u="none" strike="noStrike" cap="none">
                <a:solidFill>
                  <a:srgbClr val="000000"/>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8000"/>
              <a:buFont typeface="Helvetica Neue"/>
              <a:buNone/>
              <a:defRPr sz="8000" b="0" i="0" u="none" strike="noStrike" cap="none">
                <a:solidFill>
                  <a:srgbClr val="000000"/>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8000"/>
              <a:buFont typeface="Helvetica Neue"/>
              <a:buNone/>
              <a:defRPr sz="8000" b="0" i="0" u="none" strike="noStrike" cap="none">
                <a:solidFill>
                  <a:srgbClr val="000000"/>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8000"/>
              <a:buFont typeface="Helvetica Neue"/>
              <a:buNone/>
              <a:defRPr sz="8000" b="0" i="0" u="none" strike="noStrike" cap="none">
                <a:solidFill>
                  <a:srgbClr val="000000"/>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8000"/>
              <a:buFont typeface="Helvetica Neue"/>
              <a:buNone/>
              <a:defRPr sz="8000" b="0" i="0" u="none" strike="noStrike" cap="none">
                <a:solidFill>
                  <a:srgbClr val="000000"/>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000000"/>
              </a:buClr>
              <a:buSzPts val="8000"/>
              <a:buFont typeface="Helvetica Neue"/>
              <a:buNone/>
              <a:defRPr sz="8000" b="0" i="0" u="none" strike="noStrike" cap="none">
                <a:solidFill>
                  <a:srgbClr val="000000"/>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000000"/>
              </a:buClr>
              <a:buSzPts val="8000"/>
              <a:buFont typeface="Helvetica Neue"/>
              <a:buNone/>
              <a:defRPr sz="8000" b="0" i="0" u="none" strike="noStrike" cap="none">
                <a:solidFill>
                  <a:srgbClr val="000000"/>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000000"/>
              </a:buClr>
              <a:buSzPts val="8000"/>
              <a:buFont typeface="Helvetica Neue"/>
              <a:buNone/>
              <a:defRPr sz="8000" b="0" i="0" u="none" strike="noStrike" cap="none">
                <a:solidFill>
                  <a:srgbClr val="000000"/>
                </a:solidFill>
                <a:latin typeface="Helvetica Neue"/>
                <a:ea typeface="Helvetica Neue"/>
                <a:cs typeface="Helvetica Neue"/>
                <a:sym typeface="Helvetica Neue"/>
              </a:defRPr>
            </a:lvl9pPr>
          </a:lstStyle>
          <a:p>
            <a:endParaRPr/>
          </a:p>
        </p:txBody>
      </p:sp>
      <p:sp>
        <p:nvSpPr>
          <p:cNvPr id="7" name="Google Shape;7;p32"/>
          <p:cNvSpPr txBox="1">
            <a:spLocks noGrp="1"/>
          </p:cNvSpPr>
          <p:nvPr>
            <p:ph type="body" idx="1"/>
          </p:nvPr>
        </p:nvSpPr>
        <p:spPr>
          <a:xfrm>
            <a:off x="952500" y="2590800"/>
            <a:ext cx="11099800" cy="6286500"/>
          </a:xfrm>
          <a:prstGeom prst="rect">
            <a:avLst/>
          </a:prstGeom>
          <a:noFill/>
          <a:ln>
            <a:noFill/>
          </a:ln>
        </p:spPr>
        <p:txBody>
          <a:bodyPr spcFirstLastPara="1" wrap="square" lIns="50800" tIns="50800" rIns="50800" bIns="50800" anchor="ctr" anchorCtr="0">
            <a:noAutofit/>
          </a:bodyPr>
          <a:lstStyle>
            <a:lvl1pPr marL="457200" marR="0" lvl="0" indent="-523240" algn="l" rtl="0">
              <a:lnSpc>
                <a:spcPct val="100000"/>
              </a:lnSpc>
              <a:spcBef>
                <a:spcPts val="4200"/>
              </a:spcBef>
              <a:spcAft>
                <a:spcPts val="0"/>
              </a:spcAft>
              <a:buClr>
                <a:srgbClr val="000000"/>
              </a:buClr>
              <a:buSzPts val="4640"/>
              <a:buFont typeface="Helvetica Neue"/>
              <a:buChar char="•"/>
              <a:defRPr sz="3200" b="0" i="0" u="none" strike="noStrike" cap="none">
                <a:solidFill>
                  <a:srgbClr val="000000"/>
                </a:solidFill>
                <a:latin typeface="Helvetica Neue"/>
                <a:ea typeface="Helvetica Neue"/>
                <a:cs typeface="Helvetica Neue"/>
                <a:sym typeface="Helvetica Neue"/>
              </a:defRPr>
            </a:lvl1pPr>
            <a:lvl2pPr marL="914400" marR="0" lvl="1" indent="-523240" algn="l" rtl="0">
              <a:lnSpc>
                <a:spcPct val="100000"/>
              </a:lnSpc>
              <a:spcBef>
                <a:spcPts val="4200"/>
              </a:spcBef>
              <a:spcAft>
                <a:spcPts val="0"/>
              </a:spcAft>
              <a:buClr>
                <a:srgbClr val="000000"/>
              </a:buClr>
              <a:buSzPts val="4640"/>
              <a:buFont typeface="Helvetica Neue"/>
              <a:buChar char="•"/>
              <a:defRPr sz="3200" b="0" i="0" u="none" strike="noStrike" cap="none">
                <a:solidFill>
                  <a:srgbClr val="000000"/>
                </a:solidFill>
                <a:latin typeface="Helvetica Neue"/>
                <a:ea typeface="Helvetica Neue"/>
                <a:cs typeface="Helvetica Neue"/>
                <a:sym typeface="Helvetica Neue"/>
              </a:defRPr>
            </a:lvl2pPr>
            <a:lvl3pPr marL="1371600" marR="0" lvl="2" indent="-523239" algn="l" rtl="0">
              <a:lnSpc>
                <a:spcPct val="100000"/>
              </a:lnSpc>
              <a:spcBef>
                <a:spcPts val="4200"/>
              </a:spcBef>
              <a:spcAft>
                <a:spcPts val="0"/>
              </a:spcAft>
              <a:buClr>
                <a:srgbClr val="000000"/>
              </a:buClr>
              <a:buSzPts val="4640"/>
              <a:buFont typeface="Helvetica Neue"/>
              <a:buChar char="•"/>
              <a:defRPr sz="3200" b="0" i="0" u="none" strike="noStrike" cap="none">
                <a:solidFill>
                  <a:srgbClr val="000000"/>
                </a:solidFill>
                <a:latin typeface="Helvetica Neue"/>
                <a:ea typeface="Helvetica Neue"/>
                <a:cs typeface="Helvetica Neue"/>
                <a:sym typeface="Helvetica Neue"/>
              </a:defRPr>
            </a:lvl3pPr>
            <a:lvl4pPr marL="1828800" marR="0" lvl="3" indent="-523239" algn="l" rtl="0">
              <a:lnSpc>
                <a:spcPct val="100000"/>
              </a:lnSpc>
              <a:spcBef>
                <a:spcPts val="4200"/>
              </a:spcBef>
              <a:spcAft>
                <a:spcPts val="0"/>
              </a:spcAft>
              <a:buClr>
                <a:srgbClr val="000000"/>
              </a:buClr>
              <a:buSzPts val="4640"/>
              <a:buFont typeface="Helvetica Neue"/>
              <a:buChar char="•"/>
              <a:defRPr sz="3200" b="0" i="0" u="none" strike="noStrike" cap="none">
                <a:solidFill>
                  <a:srgbClr val="000000"/>
                </a:solidFill>
                <a:latin typeface="Helvetica Neue"/>
                <a:ea typeface="Helvetica Neue"/>
                <a:cs typeface="Helvetica Neue"/>
                <a:sym typeface="Helvetica Neue"/>
              </a:defRPr>
            </a:lvl4pPr>
            <a:lvl5pPr marL="2286000" marR="0" lvl="4" indent="-523239" algn="l" rtl="0">
              <a:lnSpc>
                <a:spcPct val="100000"/>
              </a:lnSpc>
              <a:spcBef>
                <a:spcPts val="4200"/>
              </a:spcBef>
              <a:spcAft>
                <a:spcPts val="0"/>
              </a:spcAft>
              <a:buClr>
                <a:srgbClr val="000000"/>
              </a:buClr>
              <a:buSzPts val="4640"/>
              <a:buFont typeface="Helvetica Neue"/>
              <a:buChar char="•"/>
              <a:defRPr sz="3200" b="0" i="0" u="none" strike="noStrike" cap="none">
                <a:solidFill>
                  <a:srgbClr val="000000"/>
                </a:solidFill>
                <a:latin typeface="Helvetica Neue"/>
                <a:ea typeface="Helvetica Neue"/>
                <a:cs typeface="Helvetica Neue"/>
                <a:sym typeface="Helvetica Neue"/>
              </a:defRPr>
            </a:lvl5pPr>
            <a:lvl6pPr marL="2743200" marR="0" lvl="5" indent="-523239" algn="l" rtl="0">
              <a:lnSpc>
                <a:spcPct val="100000"/>
              </a:lnSpc>
              <a:spcBef>
                <a:spcPts val="4200"/>
              </a:spcBef>
              <a:spcAft>
                <a:spcPts val="0"/>
              </a:spcAft>
              <a:buClr>
                <a:srgbClr val="000000"/>
              </a:buClr>
              <a:buSzPts val="4640"/>
              <a:buFont typeface="Helvetica Neue"/>
              <a:buChar char="•"/>
              <a:defRPr sz="3200" b="0" i="0" u="none" strike="noStrike" cap="none">
                <a:solidFill>
                  <a:srgbClr val="000000"/>
                </a:solidFill>
                <a:latin typeface="Helvetica Neue"/>
                <a:ea typeface="Helvetica Neue"/>
                <a:cs typeface="Helvetica Neue"/>
                <a:sym typeface="Helvetica Neue"/>
              </a:defRPr>
            </a:lvl6pPr>
            <a:lvl7pPr marL="3200400" marR="0" lvl="6" indent="-523239" algn="l" rtl="0">
              <a:lnSpc>
                <a:spcPct val="100000"/>
              </a:lnSpc>
              <a:spcBef>
                <a:spcPts val="4200"/>
              </a:spcBef>
              <a:spcAft>
                <a:spcPts val="0"/>
              </a:spcAft>
              <a:buClr>
                <a:srgbClr val="000000"/>
              </a:buClr>
              <a:buSzPts val="4640"/>
              <a:buFont typeface="Helvetica Neue"/>
              <a:buChar char="•"/>
              <a:defRPr sz="3200" b="0" i="0" u="none" strike="noStrike" cap="none">
                <a:solidFill>
                  <a:srgbClr val="000000"/>
                </a:solidFill>
                <a:latin typeface="Helvetica Neue"/>
                <a:ea typeface="Helvetica Neue"/>
                <a:cs typeface="Helvetica Neue"/>
                <a:sym typeface="Helvetica Neue"/>
              </a:defRPr>
            </a:lvl7pPr>
            <a:lvl8pPr marL="3657600" marR="0" lvl="7" indent="-523239" algn="l" rtl="0">
              <a:lnSpc>
                <a:spcPct val="100000"/>
              </a:lnSpc>
              <a:spcBef>
                <a:spcPts val="4200"/>
              </a:spcBef>
              <a:spcAft>
                <a:spcPts val="0"/>
              </a:spcAft>
              <a:buClr>
                <a:srgbClr val="000000"/>
              </a:buClr>
              <a:buSzPts val="4640"/>
              <a:buFont typeface="Helvetica Neue"/>
              <a:buChar char="•"/>
              <a:defRPr sz="3200" b="0" i="0" u="none" strike="noStrike" cap="none">
                <a:solidFill>
                  <a:srgbClr val="000000"/>
                </a:solidFill>
                <a:latin typeface="Helvetica Neue"/>
                <a:ea typeface="Helvetica Neue"/>
                <a:cs typeface="Helvetica Neue"/>
                <a:sym typeface="Helvetica Neue"/>
              </a:defRPr>
            </a:lvl8pPr>
            <a:lvl9pPr marL="4114800" marR="0" lvl="8" indent="-523240" algn="l" rtl="0">
              <a:lnSpc>
                <a:spcPct val="100000"/>
              </a:lnSpc>
              <a:spcBef>
                <a:spcPts val="4200"/>
              </a:spcBef>
              <a:spcAft>
                <a:spcPts val="0"/>
              </a:spcAft>
              <a:buClr>
                <a:srgbClr val="000000"/>
              </a:buClr>
              <a:buSzPts val="4640"/>
              <a:buFont typeface="Helvetica Neue"/>
              <a:buChar char="•"/>
              <a:defRPr sz="3200" b="0" i="0" u="none" strike="noStrike" cap="none">
                <a:solidFill>
                  <a:srgbClr val="000000"/>
                </a:solidFill>
                <a:latin typeface="Helvetica Neue"/>
                <a:ea typeface="Helvetica Neue"/>
                <a:cs typeface="Helvetica Neue"/>
                <a:sym typeface="Helvetica Neue"/>
              </a:defRPr>
            </a:lvl9pPr>
          </a:lstStyle>
          <a:p>
            <a:endParaRPr/>
          </a:p>
        </p:txBody>
      </p:sp>
      <p:sp>
        <p:nvSpPr>
          <p:cNvPr id="8" name="Google Shape;8;p32"/>
          <p:cNvSpPr txBox="1">
            <a:spLocks noGrp="1"/>
          </p:cNvSpPr>
          <p:nvPr>
            <p:ph type="sldNum" idx="12"/>
          </p:nvPr>
        </p:nvSpPr>
        <p:spPr>
          <a:xfrm>
            <a:off x="6328884" y="9296400"/>
            <a:ext cx="340259" cy="324306"/>
          </a:xfrm>
          <a:prstGeom prst="rect">
            <a:avLst/>
          </a:prstGeom>
          <a:noFill/>
          <a:ln>
            <a:noFill/>
          </a:ln>
        </p:spPr>
        <p:txBody>
          <a:bodyPr spcFirstLastPara="1" wrap="square" lIns="50800" tIns="50800" rIns="50800" bIns="50800" anchor="t" anchorCtr="0">
            <a:noAutofit/>
          </a:bodyPr>
          <a:lstStyle>
            <a:lvl1pPr marL="0" marR="0" lvl="0" indent="0" algn="ctr" rtl="0">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600"/>
              <a:buFont typeface="Helvetica Neue"/>
              <a:buNone/>
              <a:defRPr sz="16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4.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 descr="CiF Master Logo Strap LARGE.png"/>
          <p:cNvPicPr preferRelativeResize="0"/>
          <p:nvPr/>
        </p:nvPicPr>
        <p:blipFill rotWithShape="1">
          <a:blip r:embed="rId3">
            <a:alphaModFix/>
          </a:blip>
          <a:srcRect/>
          <a:stretch/>
        </p:blipFill>
        <p:spPr>
          <a:xfrm>
            <a:off x="824943" y="3673586"/>
            <a:ext cx="11354914" cy="240642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3"/>
          <p:cNvSpPr/>
          <p:nvPr/>
        </p:nvSpPr>
        <p:spPr>
          <a:xfrm>
            <a:off x="-157200" y="-273591"/>
            <a:ext cx="13319100" cy="10300800"/>
          </a:xfrm>
          <a:prstGeom prst="rect">
            <a:avLst/>
          </a:prstGeom>
          <a:solidFill>
            <a:srgbClr val="CE6227"/>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endParaRPr sz="2400" b="1" i="0" u="none" strike="noStrike" cap="none" dirty="0">
              <a:solidFill>
                <a:srgbClr val="000000"/>
              </a:solidFill>
              <a:latin typeface="Helvetica Neue"/>
              <a:ea typeface="Helvetica Neue"/>
              <a:cs typeface="Helvetica Neue"/>
              <a:sym typeface="Helvetica Neue"/>
            </a:endParaRPr>
          </a:p>
        </p:txBody>
      </p:sp>
      <p:sp>
        <p:nvSpPr>
          <p:cNvPr id="65" name="Google Shape;65;p3"/>
          <p:cNvSpPr txBox="1"/>
          <p:nvPr/>
        </p:nvSpPr>
        <p:spPr>
          <a:xfrm>
            <a:off x="549835" y="2055515"/>
            <a:ext cx="11905200" cy="5642700"/>
          </a:xfrm>
          <a:prstGeom prst="rect">
            <a:avLst/>
          </a:prstGeom>
          <a:no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0"/>
              <a:buFont typeface="Arial"/>
              <a:buNone/>
            </a:pPr>
            <a:r>
              <a:rPr lang="en-GB" sz="9400" dirty="0">
                <a:solidFill>
                  <a:srgbClr val="FFFFFF"/>
                </a:solidFill>
                <a:latin typeface="Century Gothic"/>
                <a:ea typeface="Century Gothic"/>
                <a:cs typeface="Century Gothic"/>
                <a:sym typeface="Century Gothic"/>
              </a:rPr>
              <a:t>“Strengthening the Social Service Workforce for Family-Based Care”</a:t>
            </a:r>
            <a:endParaRPr sz="9400" b="0" i="0" u="none" strike="noStrike" cap="none" dirty="0">
              <a:solidFill>
                <a:srgbClr val="FFFFFF"/>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5"/>
          <p:cNvSpPr txBox="1">
            <a:spLocks noGrp="1"/>
          </p:cNvSpPr>
          <p:nvPr>
            <p:ph type="body" idx="1"/>
          </p:nvPr>
        </p:nvSpPr>
        <p:spPr>
          <a:xfrm>
            <a:off x="1307000" y="540275"/>
            <a:ext cx="11436000" cy="8695200"/>
          </a:xfrm>
          <a:prstGeom prst="rect">
            <a:avLst/>
          </a:prstGeom>
          <a:noFill/>
          <a:ln>
            <a:noFill/>
          </a:ln>
        </p:spPr>
        <p:txBody>
          <a:bodyPr spcFirstLastPara="1" wrap="square" lIns="50800" tIns="50800" rIns="50800" bIns="50800" anchor="ctr" anchorCtr="0">
            <a:spAutoFit/>
          </a:bodyPr>
          <a:lstStyle/>
          <a:p>
            <a:pPr marL="0" lvl="0" indent="0" algn="ctr" rtl="0">
              <a:lnSpc>
                <a:spcPct val="90000"/>
              </a:lnSpc>
              <a:spcBef>
                <a:spcPts val="1000"/>
              </a:spcBef>
              <a:spcAft>
                <a:spcPts val="0"/>
              </a:spcAft>
              <a:buNone/>
            </a:pPr>
            <a:r>
              <a:rPr lang="en-GB" sz="8500" dirty="0">
                <a:solidFill>
                  <a:srgbClr val="595959"/>
                </a:solidFill>
                <a:latin typeface="Century Gothic"/>
                <a:ea typeface="Century Gothic"/>
                <a:cs typeface="Century Gothic"/>
                <a:sym typeface="Century Gothic"/>
              </a:rPr>
              <a:t>“</a:t>
            </a:r>
            <a:r>
              <a:rPr lang="en-GB" sz="8500" b="1" i="1" dirty="0">
                <a:solidFill>
                  <a:srgbClr val="595959"/>
                </a:solidFill>
                <a:latin typeface="Century Gothic"/>
                <a:ea typeface="Century Gothic"/>
                <a:cs typeface="Century Gothic"/>
                <a:sym typeface="Century Gothic"/>
              </a:rPr>
              <a:t>Bringing lived experience to the social service workforce</a:t>
            </a:r>
            <a:r>
              <a:rPr lang="en-GB" sz="8500" dirty="0">
                <a:solidFill>
                  <a:srgbClr val="595959"/>
                </a:solidFill>
                <a:latin typeface="Century Gothic"/>
                <a:ea typeface="Century Gothic"/>
                <a:cs typeface="Century Gothic"/>
                <a:sym typeface="Century Gothic"/>
              </a:rPr>
              <a:t>”</a:t>
            </a:r>
            <a:endParaRPr sz="8500" dirty="0">
              <a:solidFill>
                <a:srgbClr val="595959"/>
              </a:solidFill>
              <a:latin typeface="Century Gothic"/>
              <a:ea typeface="Century Gothic"/>
              <a:cs typeface="Century Gothic"/>
              <a:sym typeface="Century Gothic"/>
            </a:endParaRPr>
          </a:p>
          <a:p>
            <a:pPr marL="0" lvl="0" indent="0" algn="ctr" rtl="0">
              <a:lnSpc>
                <a:spcPct val="90000"/>
              </a:lnSpc>
              <a:spcBef>
                <a:spcPts val="1000"/>
              </a:spcBef>
              <a:spcAft>
                <a:spcPts val="0"/>
              </a:spcAft>
              <a:buNone/>
            </a:pPr>
            <a:endParaRPr sz="8500" dirty="0">
              <a:solidFill>
                <a:srgbClr val="595959"/>
              </a:solidFill>
              <a:latin typeface="Century Gothic"/>
              <a:ea typeface="Century Gothic"/>
              <a:cs typeface="Century Gothic"/>
              <a:sym typeface="Century Gothic"/>
            </a:endParaRPr>
          </a:p>
          <a:p>
            <a:pPr marL="0" lvl="0" indent="0" algn="ctr" rtl="0">
              <a:lnSpc>
                <a:spcPct val="90000"/>
              </a:lnSpc>
              <a:spcBef>
                <a:spcPts val="0"/>
              </a:spcBef>
              <a:spcAft>
                <a:spcPts val="0"/>
              </a:spcAft>
              <a:buClr>
                <a:srgbClr val="595959"/>
              </a:buClr>
              <a:buSzPts val="2400"/>
              <a:buFont typeface="Arial"/>
              <a:buNone/>
            </a:pPr>
            <a:r>
              <a:rPr lang="en-GB" sz="6200" dirty="0">
                <a:solidFill>
                  <a:srgbClr val="595959"/>
                </a:solidFill>
                <a:latin typeface="Century Gothic"/>
                <a:ea typeface="Century Gothic"/>
                <a:cs typeface="Century Gothic"/>
                <a:sym typeface="Century Gothic"/>
              </a:rPr>
              <a:t>Voices of care experienced children, young adults and caregivers in Uganda</a:t>
            </a:r>
            <a:endParaRPr sz="12300" dirty="0">
              <a:solidFill>
                <a:srgbClr val="595959"/>
              </a:solidFill>
              <a:latin typeface="Century Gothic"/>
              <a:ea typeface="Century Gothic"/>
              <a:cs typeface="Century Gothic"/>
              <a:sym typeface="Century Gothic"/>
            </a:endParaRPr>
          </a:p>
        </p:txBody>
      </p:sp>
      <p:pic>
        <p:nvPicPr>
          <p:cNvPr id="71" name="Google Shape;71;p5"/>
          <p:cNvPicPr preferRelativeResize="0"/>
          <p:nvPr/>
        </p:nvPicPr>
        <p:blipFill rotWithShape="1">
          <a:blip r:embed="rId3">
            <a:alphaModFix/>
          </a:blip>
          <a:srcRect l="18433"/>
          <a:stretch/>
        </p:blipFill>
        <p:spPr>
          <a:xfrm rot="-5400000">
            <a:off x="-4940309" y="4795445"/>
            <a:ext cx="10557013" cy="227883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6"/>
          <p:cNvSpPr/>
          <p:nvPr/>
        </p:nvSpPr>
        <p:spPr>
          <a:xfrm>
            <a:off x="0" y="0"/>
            <a:ext cx="13034100" cy="9817500"/>
          </a:xfrm>
          <a:prstGeom prst="rect">
            <a:avLst/>
          </a:prstGeom>
          <a:solidFill>
            <a:srgbClr val="569BB7"/>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r>
              <a:rPr lang="en-GB" sz="9600" dirty="0">
                <a:solidFill>
                  <a:srgbClr val="FFFFFF"/>
                </a:solidFill>
                <a:latin typeface="Century Gothic"/>
                <a:ea typeface="Century Gothic"/>
                <a:cs typeface="Century Gothic"/>
                <a:sym typeface="Century Gothic"/>
              </a:rPr>
              <a:t>Approach</a:t>
            </a:r>
            <a:endParaRPr sz="9600" b="0" i="0" u="none" strike="noStrike" cap="none" dirty="0">
              <a:solidFill>
                <a:srgbClr val="FFFFFF"/>
              </a:solidFill>
              <a:latin typeface="Century Gothic"/>
              <a:ea typeface="Century Gothic"/>
              <a:cs typeface="Century Gothic"/>
              <a:sym typeface="Century Gothic"/>
            </a:endParaRPr>
          </a:p>
        </p:txBody>
      </p:sp>
      <p:pic>
        <p:nvPicPr>
          <p:cNvPr id="84" name="Google Shape;84;p6"/>
          <p:cNvPicPr preferRelativeResize="0"/>
          <p:nvPr/>
        </p:nvPicPr>
        <p:blipFill rotWithShape="1">
          <a:blip r:embed="rId3">
            <a:alphaModFix/>
          </a:blip>
          <a:srcRect/>
          <a:stretch/>
        </p:blipFill>
        <p:spPr>
          <a:xfrm>
            <a:off x="1577340" y="6727359"/>
            <a:ext cx="9850119" cy="173313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g27a7e292092_1_3"/>
          <p:cNvSpPr txBox="1">
            <a:spLocks noGrp="1"/>
          </p:cNvSpPr>
          <p:nvPr>
            <p:ph type="body" idx="1"/>
          </p:nvPr>
        </p:nvSpPr>
        <p:spPr>
          <a:xfrm>
            <a:off x="1262525" y="2077204"/>
            <a:ext cx="10835100" cy="10812191"/>
          </a:xfrm>
          <a:prstGeom prst="rect">
            <a:avLst/>
          </a:prstGeom>
          <a:noFill/>
          <a:ln>
            <a:noFill/>
          </a:ln>
        </p:spPr>
        <p:txBody>
          <a:bodyPr spcFirstLastPara="1" wrap="square" lIns="50800" tIns="50800" rIns="50800" bIns="50800" anchor="ctr" anchorCtr="0">
            <a:spAutoFit/>
          </a:bodyPr>
          <a:lstStyle/>
          <a:p>
            <a:pPr marL="228600" lvl="0" indent="-381317" algn="l" rtl="0">
              <a:lnSpc>
                <a:spcPct val="90000"/>
              </a:lnSpc>
              <a:spcBef>
                <a:spcPts val="800"/>
              </a:spcBef>
              <a:spcAft>
                <a:spcPts val="0"/>
              </a:spcAft>
              <a:buClr>
                <a:schemeClr val="dk1"/>
              </a:buClr>
              <a:buSzPts val="3800"/>
              <a:buFont typeface="Arial"/>
              <a:buChar char="•"/>
            </a:pPr>
            <a:r>
              <a:rPr lang="en-GB" sz="3800" b="1" dirty="0">
                <a:solidFill>
                  <a:schemeClr val="dk1"/>
                </a:solidFill>
                <a:latin typeface="Century Gothic"/>
                <a:ea typeface="Century Gothic"/>
                <a:cs typeface="Century Gothic"/>
                <a:sym typeface="Century Gothic"/>
              </a:rPr>
              <a:t>Desk Review and Inception Report</a:t>
            </a:r>
            <a:r>
              <a:rPr lang="en-GB" sz="3800" dirty="0">
                <a:solidFill>
                  <a:schemeClr val="dk1"/>
                </a:solidFill>
                <a:latin typeface="Century Gothic"/>
                <a:ea typeface="Century Gothic"/>
                <a:cs typeface="Century Gothic"/>
                <a:sym typeface="Century Gothic"/>
              </a:rPr>
              <a:t>: We assessed the existing progress and achievements in preparing and developing the workforce for family-based care  through a desk review.</a:t>
            </a:r>
            <a:endParaRPr sz="4800" dirty="0">
              <a:solidFill>
                <a:schemeClr val="dk1"/>
              </a:solidFill>
              <a:latin typeface="Century Gothic"/>
              <a:ea typeface="Century Gothic"/>
              <a:cs typeface="Century Gothic"/>
              <a:sym typeface="Century Gothic"/>
            </a:endParaRPr>
          </a:p>
          <a:p>
            <a:pPr marL="228600" lvl="0" indent="-395605" algn="l" rtl="0">
              <a:lnSpc>
                <a:spcPct val="90000"/>
              </a:lnSpc>
              <a:spcBef>
                <a:spcPts val="800"/>
              </a:spcBef>
              <a:spcAft>
                <a:spcPts val="0"/>
              </a:spcAft>
              <a:buClr>
                <a:schemeClr val="dk1"/>
              </a:buClr>
              <a:buSzPts val="4800"/>
              <a:buFont typeface="Arial"/>
              <a:buChar char="•"/>
            </a:pPr>
            <a:r>
              <a:rPr lang="en-GB" sz="3800" b="1" dirty="0">
                <a:solidFill>
                  <a:schemeClr val="dk1"/>
                </a:solidFill>
                <a:latin typeface="Century Gothic"/>
                <a:ea typeface="Century Gothic"/>
                <a:cs typeface="Century Gothic"/>
                <a:sym typeface="Century Gothic"/>
              </a:rPr>
              <a:t>Participatory Assessment and Documentation</a:t>
            </a:r>
            <a:r>
              <a:rPr lang="en-GB" sz="3800" dirty="0">
                <a:solidFill>
                  <a:schemeClr val="dk1"/>
                </a:solidFill>
                <a:latin typeface="Century Gothic"/>
                <a:ea typeface="Century Gothic"/>
                <a:cs typeface="Century Gothic"/>
                <a:sym typeface="Century Gothic"/>
              </a:rPr>
              <a:t>: To capture the knowledge of lived experience of children, young people and family members, from their contact with the formal care system we organised focus group discussions.</a:t>
            </a:r>
            <a:endParaRPr sz="3800" dirty="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Clr>
                <a:schemeClr val="dk1"/>
              </a:buClr>
              <a:buSzPts val="4400"/>
              <a:buFont typeface="Calibri"/>
              <a:buNone/>
            </a:pPr>
            <a:endParaRPr sz="4400" dirty="0">
              <a:solidFill>
                <a:schemeClr val="dk1"/>
              </a:solidFill>
              <a:latin typeface="Calibri"/>
              <a:ea typeface="Calibri"/>
              <a:cs typeface="Calibri"/>
              <a:sym typeface="Calibri"/>
            </a:endParaRPr>
          </a:p>
          <a:p>
            <a:pPr marL="457200" lvl="0" indent="0" algn="just" rtl="0">
              <a:lnSpc>
                <a:spcPct val="115000"/>
              </a:lnSpc>
              <a:spcBef>
                <a:spcPts val="0"/>
              </a:spcBef>
              <a:spcAft>
                <a:spcPts val="0"/>
              </a:spcAft>
              <a:buSzPts val="2610"/>
              <a:buNone/>
            </a:pPr>
            <a:endParaRPr sz="2900" dirty="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2610"/>
              <a:buFont typeface="Arial"/>
              <a:buNone/>
            </a:pPr>
            <a:endParaRPr sz="2900" dirty="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SzPts val="2610"/>
              <a:buNone/>
            </a:pPr>
            <a:endParaRPr sz="2900" dirty="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SzPts val="2610"/>
              <a:buNone/>
            </a:pPr>
            <a:endParaRPr sz="2900" dirty="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SzPts val="2610"/>
              <a:buNone/>
            </a:pPr>
            <a:endParaRPr sz="2900" dirty="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SzPts val="2610"/>
              <a:buNone/>
            </a:pPr>
            <a:endParaRPr sz="2900" dirty="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SzPts val="2610"/>
              <a:buNone/>
            </a:pPr>
            <a:endParaRPr sz="2900" dirty="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endParaRPr sz="2900" dirty="0">
              <a:solidFill>
                <a:schemeClr val="dk1"/>
              </a:solidFill>
              <a:latin typeface="Century Gothic"/>
              <a:ea typeface="Century Gothic"/>
              <a:cs typeface="Century Gothic"/>
              <a:sym typeface="Century Gothic"/>
            </a:endParaRPr>
          </a:p>
        </p:txBody>
      </p:sp>
      <p:pic>
        <p:nvPicPr>
          <p:cNvPr id="90" name="Google Shape;90;g27a7e292092_1_3"/>
          <p:cNvPicPr preferRelativeResize="0"/>
          <p:nvPr/>
        </p:nvPicPr>
        <p:blipFill rotWithShape="1">
          <a:blip r:embed="rId3">
            <a:alphaModFix/>
          </a:blip>
          <a:srcRect l="18433"/>
          <a:stretch/>
        </p:blipFill>
        <p:spPr>
          <a:xfrm rot="-5400000">
            <a:off x="-5047862" y="4902988"/>
            <a:ext cx="10557025" cy="20637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g316165f7f52_0_5"/>
          <p:cNvSpPr txBox="1">
            <a:spLocks noGrp="1"/>
          </p:cNvSpPr>
          <p:nvPr>
            <p:ph type="body" idx="1"/>
          </p:nvPr>
        </p:nvSpPr>
        <p:spPr>
          <a:xfrm>
            <a:off x="1084850" y="527962"/>
            <a:ext cx="11404800" cy="12798375"/>
          </a:xfrm>
          <a:prstGeom prst="rect">
            <a:avLst/>
          </a:prstGeom>
          <a:noFill/>
          <a:ln>
            <a:noFill/>
          </a:ln>
        </p:spPr>
        <p:txBody>
          <a:bodyPr spcFirstLastPara="1" wrap="square" lIns="50800" tIns="50800" rIns="50800" bIns="50800" anchor="ctr" anchorCtr="0">
            <a:spAutoFit/>
          </a:bodyPr>
          <a:lstStyle/>
          <a:p>
            <a:pPr marL="0" lvl="0" indent="0" algn="l" rtl="0">
              <a:lnSpc>
                <a:spcPct val="90000"/>
              </a:lnSpc>
              <a:spcBef>
                <a:spcPts val="0"/>
              </a:spcBef>
              <a:spcAft>
                <a:spcPts val="0"/>
              </a:spcAft>
              <a:buClr>
                <a:schemeClr val="dk1"/>
              </a:buClr>
              <a:buSzPts val="4400"/>
              <a:buFont typeface="Calibri"/>
              <a:buNone/>
            </a:pPr>
            <a:r>
              <a:rPr lang="en-GB" sz="4400" b="1" dirty="0">
                <a:solidFill>
                  <a:schemeClr val="dk1"/>
                </a:solidFill>
                <a:latin typeface="Calibri"/>
                <a:ea typeface="Calibri"/>
                <a:cs typeface="Calibri"/>
                <a:sym typeface="Calibri"/>
              </a:rPr>
              <a:t>Approach Continued…</a:t>
            </a:r>
            <a:endParaRPr sz="4400" b="1" dirty="0">
              <a:solidFill>
                <a:schemeClr val="dk1"/>
              </a:solidFill>
              <a:latin typeface="Calibri"/>
              <a:ea typeface="Calibri"/>
              <a:cs typeface="Calibri"/>
              <a:sym typeface="Calibri"/>
            </a:endParaRPr>
          </a:p>
          <a:p>
            <a:pPr marL="228600" lvl="0" indent="-368300" algn="l" rtl="0">
              <a:lnSpc>
                <a:spcPct val="90000"/>
              </a:lnSpc>
              <a:spcBef>
                <a:spcPts val="800"/>
              </a:spcBef>
              <a:spcAft>
                <a:spcPts val="0"/>
              </a:spcAft>
              <a:buClr>
                <a:schemeClr val="dk1"/>
              </a:buClr>
              <a:buSzPts val="4000"/>
              <a:buFont typeface="Arial"/>
              <a:buChar char="•"/>
            </a:pPr>
            <a:r>
              <a:rPr lang="en-GB" sz="3000" b="1" dirty="0">
                <a:solidFill>
                  <a:schemeClr val="dk1"/>
                </a:solidFill>
                <a:latin typeface="Century Gothic"/>
                <a:ea typeface="Century Gothic"/>
                <a:cs typeface="Century Gothic"/>
                <a:sym typeface="Century Gothic"/>
              </a:rPr>
              <a:t>Development of Training Tools:</a:t>
            </a:r>
            <a:r>
              <a:rPr lang="en-GB" sz="3000" dirty="0">
                <a:solidFill>
                  <a:schemeClr val="dk1"/>
                </a:solidFill>
                <a:latin typeface="Century Gothic"/>
                <a:ea typeface="Century Gothic"/>
                <a:cs typeface="Century Gothic"/>
                <a:sym typeface="Century Gothic"/>
              </a:rPr>
              <a:t> Insights and creative media from the participatory assessments were used to develop engaging training tools that are used transform the knowledge, attitudes and practices of social service workers so that they are motivated by, and skilled in, prioritizing family-based care over alternative care.</a:t>
            </a:r>
            <a:endParaRPr sz="4000" dirty="0">
              <a:solidFill>
                <a:schemeClr val="dk1"/>
              </a:solidFill>
              <a:latin typeface="Century Gothic"/>
              <a:ea typeface="Century Gothic"/>
              <a:cs typeface="Century Gothic"/>
              <a:sym typeface="Century Gothic"/>
            </a:endParaRPr>
          </a:p>
          <a:p>
            <a:pPr marL="228600" lvl="0" indent="-336550" algn="l" rtl="0">
              <a:lnSpc>
                <a:spcPct val="90000"/>
              </a:lnSpc>
              <a:spcBef>
                <a:spcPts val="800"/>
              </a:spcBef>
              <a:spcAft>
                <a:spcPts val="0"/>
              </a:spcAft>
              <a:buClr>
                <a:schemeClr val="dk1"/>
              </a:buClr>
              <a:buSzPts val="3500"/>
              <a:buFont typeface="Arial"/>
              <a:buChar char="•"/>
            </a:pPr>
            <a:r>
              <a:rPr lang="en-GB" sz="3000" b="1" dirty="0">
                <a:solidFill>
                  <a:schemeClr val="dk1"/>
                </a:solidFill>
                <a:latin typeface="Century Gothic"/>
                <a:ea typeface="Century Gothic"/>
                <a:cs typeface="Century Gothic"/>
                <a:sym typeface="Century Gothic"/>
              </a:rPr>
              <a:t>Development of Advocacy Tools</a:t>
            </a:r>
            <a:r>
              <a:rPr lang="en-GB" sz="3000" dirty="0">
                <a:solidFill>
                  <a:schemeClr val="dk1"/>
                </a:solidFill>
                <a:latin typeface="Century Gothic"/>
                <a:ea typeface="Century Gothic"/>
                <a:cs typeface="Century Gothic"/>
                <a:sym typeface="Century Gothic"/>
              </a:rPr>
              <a:t>: Responses from the participatory assessments and training tools informed the development of  impactful advocacy asks that were used to create awareness of the crucial role of social service workers in helping governments reform their care systems and of the need to increase long-term investment in this essential workforce.</a:t>
            </a:r>
            <a:endParaRPr sz="4000" dirty="0">
              <a:solidFill>
                <a:schemeClr val="dk1"/>
              </a:solidFill>
              <a:latin typeface="Century Gothic"/>
              <a:ea typeface="Century Gothic"/>
              <a:cs typeface="Century Gothic"/>
              <a:sym typeface="Century Gothic"/>
            </a:endParaRPr>
          </a:p>
          <a:p>
            <a:pPr marL="228600" lvl="0" indent="-304800" algn="l" rtl="0">
              <a:lnSpc>
                <a:spcPct val="90000"/>
              </a:lnSpc>
              <a:spcBef>
                <a:spcPts val="800"/>
              </a:spcBef>
              <a:spcAft>
                <a:spcPts val="0"/>
              </a:spcAft>
              <a:buClr>
                <a:schemeClr val="dk1"/>
              </a:buClr>
              <a:buSzPts val="3000"/>
              <a:buFont typeface="Arial"/>
              <a:buChar char="•"/>
            </a:pPr>
            <a:r>
              <a:rPr lang="en-GB" sz="3000" b="1" dirty="0">
                <a:solidFill>
                  <a:schemeClr val="dk1"/>
                </a:solidFill>
                <a:latin typeface="Century Gothic"/>
                <a:ea typeface="Century Gothic"/>
                <a:cs typeface="Century Gothic"/>
                <a:sym typeface="Century Gothic"/>
              </a:rPr>
              <a:t>Implementation of Training and Advocacy Tools</a:t>
            </a:r>
            <a:r>
              <a:rPr lang="en-GB" sz="3000" dirty="0">
                <a:solidFill>
                  <a:schemeClr val="dk1"/>
                </a:solidFill>
                <a:latin typeface="Century Gothic"/>
                <a:ea typeface="Century Gothic"/>
                <a:cs typeface="Century Gothic"/>
                <a:sym typeface="Century Gothic"/>
              </a:rPr>
              <a:t>: Social service workforce will be trained using the developed tools . Once finalized, we will disseminate tools at a global level for use in countries facing similar challenges.</a:t>
            </a:r>
            <a:endParaRPr sz="2300" b="1" dirty="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Clr>
                <a:schemeClr val="dk1"/>
              </a:buClr>
              <a:buSzPts val="4400"/>
              <a:buFont typeface="Calibri"/>
              <a:buNone/>
            </a:pPr>
            <a:endParaRPr sz="4400" dirty="0">
              <a:solidFill>
                <a:schemeClr val="dk1"/>
              </a:solidFill>
              <a:latin typeface="Calibri"/>
              <a:ea typeface="Calibri"/>
              <a:cs typeface="Calibri"/>
              <a:sym typeface="Calibri"/>
            </a:endParaRPr>
          </a:p>
          <a:p>
            <a:pPr marL="457200" lvl="0" indent="0" algn="just" rtl="0">
              <a:lnSpc>
                <a:spcPct val="115000"/>
              </a:lnSpc>
              <a:spcBef>
                <a:spcPts val="0"/>
              </a:spcBef>
              <a:spcAft>
                <a:spcPts val="0"/>
              </a:spcAft>
              <a:buSzPts val="2610"/>
              <a:buNone/>
            </a:pPr>
            <a:endParaRPr sz="2900" dirty="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2610"/>
              <a:buFont typeface="Arial"/>
              <a:buNone/>
            </a:pPr>
            <a:endParaRPr sz="2900" dirty="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SzPts val="2610"/>
              <a:buNone/>
            </a:pPr>
            <a:endParaRPr sz="2900" dirty="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SzPts val="2610"/>
              <a:buNone/>
            </a:pPr>
            <a:endParaRPr sz="2900" dirty="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SzPts val="2610"/>
              <a:buNone/>
            </a:pPr>
            <a:endParaRPr sz="2900" dirty="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SzPts val="2610"/>
              <a:buNone/>
            </a:pPr>
            <a:endParaRPr sz="2900" dirty="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SzPts val="2610"/>
              <a:buNone/>
            </a:pPr>
            <a:endParaRPr sz="2900" dirty="0">
              <a:solidFill>
                <a:schemeClr val="dk1"/>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endParaRPr sz="2900" dirty="0">
              <a:solidFill>
                <a:schemeClr val="dk1"/>
              </a:solidFill>
              <a:latin typeface="Century Gothic"/>
              <a:ea typeface="Century Gothic"/>
              <a:cs typeface="Century Gothic"/>
              <a:sym typeface="Century Gothic"/>
            </a:endParaRPr>
          </a:p>
        </p:txBody>
      </p:sp>
      <p:pic>
        <p:nvPicPr>
          <p:cNvPr id="96" name="Google Shape;96;g316165f7f52_0_5"/>
          <p:cNvPicPr preferRelativeResize="0"/>
          <p:nvPr/>
        </p:nvPicPr>
        <p:blipFill rotWithShape="1">
          <a:blip r:embed="rId3">
            <a:alphaModFix/>
          </a:blip>
          <a:srcRect l="18433"/>
          <a:stretch/>
        </p:blipFill>
        <p:spPr>
          <a:xfrm rot="-5400000">
            <a:off x="-5047862" y="4902988"/>
            <a:ext cx="10557025" cy="2063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9"/>
          <p:cNvSpPr/>
          <p:nvPr/>
        </p:nvSpPr>
        <p:spPr>
          <a:xfrm>
            <a:off x="0" y="-86347"/>
            <a:ext cx="13034100" cy="9817500"/>
          </a:xfrm>
          <a:prstGeom prst="rect">
            <a:avLst/>
          </a:prstGeom>
          <a:solidFill>
            <a:srgbClr val="469C6D"/>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0000"/>
              <a:buFont typeface="Arial"/>
              <a:buNone/>
            </a:pPr>
            <a:endParaRPr sz="1400" b="0" i="0" u="none" strike="noStrike" cap="none" dirty="0">
              <a:solidFill>
                <a:srgbClr val="00000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FFFFFF"/>
              </a:buClr>
              <a:buSzPts val="10000"/>
              <a:buFont typeface="Century Gothic"/>
              <a:buNone/>
            </a:pPr>
            <a:r>
              <a:rPr lang="en-GB" sz="10000" dirty="0">
                <a:solidFill>
                  <a:srgbClr val="FFFFFF"/>
                </a:solidFill>
                <a:latin typeface="Century Gothic"/>
                <a:ea typeface="Century Gothic"/>
                <a:cs typeface="Century Gothic"/>
                <a:sym typeface="Century Gothic"/>
              </a:rPr>
              <a:t>What we asked</a:t>
            </a:r>
            <a:r>
              <a:rPr lang="en-GB" sz="10000" b="0" i="0" u="none" strike="noStrike" cap="none" dirty="0">
                <a:solidFill>
                  <a:srgbClr val="FFFFFF"/>
                </a:solidFill>
                <a:latin typeface="Century Gothic"/>
                <a:ea typeface="Century Gothic"/>
                <a:cs typeface="Century Gothic"/>
                <a:sym typeface="Century Gothic"/>
              </a:rPr>
              <a:t>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ECC100"/>
              </a:buClr>
              <a:buSzPts val="10000"/>
              <a:buFont typeface="Arial"/>
              <a:buNone/>
            </a:pPr>
            <a:r>
              <a:rPr lang="en-GB" sz="10000" b="0" i="0" u="none" strike="noStrike" cap="none" dirty="0">
                <a:solidFill>
                  <a:srgbClr val="ECC100"/>
                </a:solidFill>
                <a:latin typeface="Arial"/>
                <a:ea typeface="Arial"/>
                <a:cs typeface="Arial"/>
                <a:sym typeface="Arial"/>
              </a:rPr>
              <a:t>		</a:t>
            </a:r>
            <a:endParaRPr sz="2400" b="1" i="0" u="none" strike="noStrike" cap="none" dirty="0">
              <a:solidFill>
                <a:srgbClr val="000000"/>
              </a:solidFill>
              <a:latin typeface="Helvetica Neue"/>
              <a:ea typeface="Helvetica Neue"/>
              <a:cs typeface="Helvetica Neue"/>
              <a:sym typeface="Helvetica Neue"/>
            </a:endParaRPr>
          </a:p>
        </p:txBody>
      </p:sp>
      <p:pic>
        <p:nvPicPr>
          <p:cNvPr id="102" name="Google Shape;102;p9"/>
          <p:cNvPicPr preferRelativeResize="0"/>
          <p:nvPr/>
        </p:nvPicPr>
        <p:blipFill rotWithShape="1">
          <a:blip r:embed="rId3">
            <a:alphaModFix/>
          </a:blip>
          <a:srcRect/>
          <a:stretch/>
        </p:blipFill>
        <p:spPr>
          <a:xfrm>
            <a:off x="1577340" y="5127159"/>
            <a:ext cx="9850119" cy="173313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7"/>
          <p:cNvSpPr txBox="1">
            <a:spLocks noGrp="1"/>
          </p:cNvSpPr>
          <p:nvPr>
            <p:ph type="body" idx="1"/>
          </p:nvPr>
        </p:nvSpPr>
        <p:spPr>
          <a:xfrm>
            <a:off x="1213900" y="363175"/>
            <a:ext cx="10809600" cy="9503700"/>
          </a:xfrm>
          <a:prstGeom prst="rect">
            <a:avLst/>
          </a:prstGeom>
          <a:noFill/>
          <a:ln>
            <a:noFill/>
          </a:ln>
        </p:spPr>
        <p:txBody>
          <a:bodyPr spcFirstLastPara="1" wrap="square" lIns="50800" tIns="50800" rIns="50800" bIns="50800" anchor="ctr" anchorCtr="0">
            <a:noAutofit/>
          </a:bodyPr>
          <a:lstStyle/>
          <a:p>
            <a:pPr marL="0" lvl="0" indent="0" algn="l" rtl="0">
              <a:lnSpc>
                <a:spcPct val="115000"/>
              </a:lnSpc>
              <a:spcBef>
                <a:spcPts val="1200"/>
              </a:spcBef>
              <a:spcAft>
                <a:spcPts val="1200"/>
              </a:spcAft>
              <a:buClr>
                <a:schemeClr val="dk1"/>
              </a:buClr>
              <a:buSzPts val="1100"/>
              <a:buFont typeface="Arial"/>
              <a:buNone/>
            </a:pPr>
            <a:r>
              <a:rPr lang="en-GB" sz="2800" dirty="0">
                <a:solidFill>
                  <a:schemeClr val="dk1"/>
                </a:solidFill>
                <a:latin typeface="Century Gothic"/>
                <a:ea typeface="Century Gothic"/>
                <a:cs typeface="Century Gothic"/>
                <a:sym typeface="Century Gothic"/>
              </a:rPr>
              <a:t> </a:t>
            </a:r>
            <a:endParaRPr sz="2800" dirty="0">
              <a:solidFill>
                <a:schemeClr val="dk1"/>
              </a:solidFill>
              <a:latin typeface="Century Gothic"/>
              <a:ea typeface="Century Gothic"/>
              <a:cs typeface="Century Gothic"/>
              <a:sym typeface="Century Gothic"/>
            </a:endParaRPr>
          </a:p>
        </p:txBody>
      </p:sp>
      <p:pic>
        <p:nvPicPr>
          <p:cNvPr id="108" name="Google Shape;108;p7"/>
          <p:cNvPicPr preferRelativeResize="0"/>
          <p:nvPr/>
        </p:nvPicPr>
        <p:blipFill rotWithShape="1">
          <a:blip r:embed="rId3">
            <a:alphaModFix/>
          </a:blip>
          <a:srcRect l="18433"/>
          <a:stretch/>
        </p:blipFill>
        <p:spPr>
          <a:xfrm rot="-5400000">
            <a:off x="-5009686" y="3518237"/>
            <a:ext cx="10557025" cy="2140100"/>
          </a:xfrm>
          <a:prstGeom prst="rect">
            <a:avLst/>
          </a:prstGeom>
          <a:noFill/>
          <a:ln>
            <a:noFill/>
          </a:ln>
        </p:spPr>
      </p:pic>
      <p:sp>
        <p:nvSpPr>
          <p:cNvPr id="109" name="Google Shape;109;p7"/>
          <p:cNvSpPr txBox="1"/>
          <p:nvPr/>
        </p:nvSpPr>
        <p:spPr>
          <a:xfrm>
            <a:off x="1213900" y="852625"/>
            <a:ext cx="11496900" cy="8524800"/>
          </a:xfrm>
          <a:prstGeom prst="rect">
            <a:avLst/>
          </a:prstGeom>
          <a:noFill/>
          <a:ln>
            <a:noFill/>
          </a:ln>
        </p:spPr>
        <p:txBody>
          <a:bodyPr spcFirstLastPara="1" wrap="square" lIns="91425" tIns="91425" rIns="91425" bIns="91425" anchor="t" anchorCtr="0">
            <a:noAutofit/>
          </a:bodyPr>
          <a:lstStyle/>
          <a:p>
            <a:pPr marL="457200" lvl="0" indent="-406400" algn="l" rtl="0">
              <a:lnSpc>
                <a:spcPct val="90000"/>
              </a:lnSpc>
              <a:spcBef>
                <a:spcPts val="400"/>
              </a:spcBef>
              <a:spcAft>
                <a:spcPts val="0"/>
              </a:spcAft>
              <a:buClr>
                <a:schemeClr val="dk1"/>
              </a:buClr>
              <a:buSzPts val="2800"/>
              <a:buFont typeface="Century Gothic"/>
              <a:buChar char="●"/>
            </a:pPr>
            <a:r>
              <a:rPr lang="en-GB" sz="3200" dirty="0">
                <a:solidFill>
                  <a:schemeClr val="dk1"/>
                </a:solidFill>
                <a:latin typeface="Century Gothic"/>
                <a:ea typeface="Century Gothic"/>
                <a:cs typeface="Century Gothic"/>
                <a:sym typeface="Century Gothic"/>
              </a:rPr>
              <a:t>Defining who is a social worker to various groups How is/ is social service support accessed?</a:t>
            </a:r>
          </a:p>
          <a:p>
            <a:pPr marL="457200" lvl="0" indent="-406400" algn="l" rtl="0">
              <a:lnSpc>
                <a:spcPct val="90000"/>
              </a:lnSpc>
              <a:spcBef>
                <a:spcPts val="400"/>
              </a:spcBef>
              <a:spcAft>
                <a:spcPts val="0"/>
              </a:spcAft>
              <a:buClr>
                <a:schemeClr val="dk1"/>
              </a:buClr>
              <a:buSzPts val="2800"/>
              <a:buFont typeface="Century Gothic"/>
              <a:buChar char="●"/>
            </a:pPr>
            <a:r>
              <a:rPr lang="en-GB" sz="3200" dirty="0">
                <a:solidFill>
                  <a:schemeClr val="dk1"/>
                </a:solidFill>
                <a:latin typeface="Century Gothic"/>
                <a:ea typeface="Century Gothic"/>
                <a:cs typeface="Century Gothic"/>
                <a:sym typeface="Century Gothic"/>
              </a:rPr>
              <a:t>What services are received from social workers and what support is missing</a:t>
            </a:r>
            <a:r>
              <a:rPr lang="en-GB" sz="4000" dirty="0">
                <a:solidFill>
                  <a:schemeClr val="dk1"/>
                </a:solidFill>
                <a:latin typeface="Century Gothic"/>
                <a:ea typeface="Century Gothic"/>
                <a:cs typeface="Century Gothic"/>
                <a:sym typeface="Century Gothic"/>
              </a:rPr>
              <a:t>. </a:t>
            </a:r>
            <a:r>
              <a:rPr lang="en-GB" sz="3200" dirty="0">
                <a:solidFill>
                  <a:schemeClr val="dk1"/>
                </a:solidFill>
                <a:latin typeface="Century Gothic"/>
                <a:ea typeface="Century Gothic"/>
                <a:cs typeface="Century Gothic"/>
                <a:sym typeface="Century Gothic"/>
              </a:rPr>
              <a:t>Are the unique needs of each family recognised? </a:t>
            </a:r>
          </a:p>
          <a:p>
            <a:pPr marL="457200" lvl="0" indent="-406400" algn="l" rtl="0">
              <a:lnSpc>
                <a:spcPct val="90000"/>
              </a:lnSpc>
              <a:spcBef>
                <a:spcPts val="0"/>
              </a:spcBef>
              <a:spcAft>
                <a:spcPts val="0"/>
              </a:spcAft>
              <a:buClr>
                <a:schemeClr val="dk1"/>
              </a:buClr>
              <a:buSzPts val="2800"/>
              <a:buFont typeface="Century Gothic"/>
              <a:buChar char="●"/>
            </a:pPr>
            <a:r>
              <a:rPr lang="en-GB" sz="3200" dirty="0">
                <a:solidFill>
                  <a:schemeClr val="dk1"/>
                </a:solidFill>
                <a:latin typeface="Century Gothic"/>
                <a:ea typeface="Century Gothic"/>
                <a:cs typeface="Century Gothic"/>
                <a:sym typeface="Century Gothic"/>
              </a:rPr>
              <a:t>What skills, attitudes and/ or knowledge do social service workers need to effectively support those with care experience?  </a:t>
            </a:r>
            <a:endParaRPr sz="4000" dirty="0">
              <a:solidFill>
                <a:schemeClr val="dk1"/>
              </a:solidFill>
              <a:latin typeface="Century Gothic"/>
              <a:ea typeface="Century Gothic"/>
              <a:cs typeface="Century Gothic"/>
              <a:sym typeface="Century Gothic"/>
            </a:endParaRPr>
          </a:p>
          <a:p>
            <a:pPr marL="457200" lvl="0" indent="-406400" algn="l" rtl="0">
              <a:lnSpc>
                <a:spcPct val="90000"/>
              </a:lnSpc>
              <a:spcBef>
                <a:spcPts val="0"/>
              </a:spcBef>
              <a:spcAft>
                <a:spcPts val="0"/>
              </a:spcAft>
              <a:buClr>
                <a:schemeClr val="dk1"/>
              </a:buClr>
              <a:buSzPts val="2800"/>
              <a:buFont typeface="Century Gothic"/>
              <a:buChar char="●"/>
            </a:pPr>
            <a:r>
              <a:rPr lang="en-GB" sz="3200" dirty="0">
                <a:solidFill>
                  <a:schemeClr val="dk1"/>
                </a:solidFill>
                <a:latin typeface="Century Gothic"/>
                <a:ea typeface="Century Gothic"/>
                <a:cs typeface="Century Gothic"/>
                <a:sym typeface="Century Gothic"/>
              </a:rPr>
              <a:t>Thinking about the skills, attitudes and/ or knowledge identified as important, what are the social service workers doing well and what are they failing to do/ not good at? </a:t>
            </a:r>
            <a:endParaRPr sz="4000" dirty="0">
              <a:solidFill>
                <a:schemeClr val="dk1"/>
              </a:solidFill>
              <a:latin typeface="Century Gothic"/>
              <a:ea typeface="Century Gothic"/>
              <a:cs typeface="Century Gothic"/>
              <a:sym typeface="Century Gothic"/>
            </a:endParaRPr>
          </a:p>
          <a:p>
            <a:pPr marL="457200" lvl="0" indent="-406400" algn="l" rtl="0">
              <a:lnSpc>
                <a:spcPct val="90000"/>
              </a:lnSpc>
              <a:spcBef>
                <a:spcPts val="0"/>
              </a:spcBef>
              <a:spcAft>
                <a:spcPts val="0"/>
              </a:spcAft>
              <a:buClr>
                <a:schemeClr val="dk1"/>
              </a:buClr>
              <a:buSzPts val="2800"/>
              <a:buFont typeface="Century Gothic"/>
              <a:buChar char="●"/>
            </a:pPr>
            <a:r>
              <a:rPr lang="en-GB" sz="3200" dirty="0">
                <a:solidFill>
                  <a:schemeClr val="dk1"/>
                </a:solidFill>
                <a:latin typeface="Century Gothic"/>
                <a:ea typeface="Century Gothic"/>
                <a:cs typeface="Century Gothic"/>
                <a:sym typeface="Century Gothic"/>
              </a:rPr>
              <a:t>What are some of the strengths and gaps in the social service workforce system as a whole?</a:t>
            </a:r>
            <a:endParaRPr sz="4000" dirty="0">
              <a:solidFill>
                <a:schemeClr val="dk1"/>
              </a:solidFill>
              <a:latin typeface="Century Gothic"/>
              <a:ea typeface="Century Gothic"/>
              <a:cs typeface="Century Gothic"/>
              <a:sym typeface="Century Gothic"/>
            </a:endParaRPr>
          </a:p>
          <a:p>
            <a:pPr marL="457200" lvl="0" indent="-406400" algn="l" rtl="0">
              <a:lnSpc>
                <a:spcPct val="90000"/>
              </a:lnSpc>
              <a:spcBef>
                <a:spcPts val="0"/>
              </a:spcBef>
              <a:spcAft>
                <a:spcPts val="0"/>
              </a:spcAft>
              <a:buClr>
                <a:schemeClr val="dk1"/>
              </a:buClr>
              <a:buSzPts val="2800"/>
              <a:buFont typeface="Century Gothic"/>
              <a:buChar char="●"/>
            </a:pPr>
            <a:r>
              <a:rPr lang="en-GB" sz="3200" dirty="0">
                <a:solidFill>
                  <a:schemeClr val="dk1"/>
                </a:solidFill>
                <a:latin typeface="Century Gothic"/>
                <a:ea typeface="Century Gothic"/>
                <a:cs typeface="Century Gothic"/>
                <a:sym typeface="Century Gothic"/>
              </a:rPr>
              <a:t>How do responses to these questions differ from the perspectives of children, care leavers, parents/ caregivers and social workers?  </a:t>
            </a:r>
            <a:endParaRPr sz="4000" dirty="0">
              <a:solidFill>
                <a:schemeClr val="dk1"/>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2"/>
          <p:cNvSpPr/>
          <p:nvPr/>
        </p:nvSpPr>
        <p:spPr>
          <a:xfrm>
            <a:off x="-157200" y="-273591"/>
            <a:ext cx="13319100" cy="10300800"/>
          </a:xfrm>
          <a:prstGeom prst="rect">
            <a:avLst/>
          </a:prstGeom>
          <a:solidFill>
            <a:srgbClr val="CE6227"/>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endParaRPr sz="2400" b="1" i="0" u="none" strike="noStrike" cap="none" dirty="0">
              <a:solidFill>
                <a:srgbClr val="000000"/>
              </a:solidFill>
              <a:latin typeface="Helvetica Neue"/>
              <a:ea typeface="Helvetica Neue"/>
              <a:cs typeface="Helvetica Neue"/>
              <a:sym typeface="Helvetica Neue"/>
            </a:endParaRPr>
          </a:p>
        </p:txBody>
      </p:sp>
      <p:sp>
        <p:nvSpPr>
          <p:cNvPr id="115" name="Google Shape;115;p12"/>
          <p:cNvSpPr txBox="1"/>
          <p:nvPr/>
        </p:nvSpPr>
        <p:spPr>
          <a:xfrm>
            <a:off x="549835" y="2055515"/>
            <a:ext cx="11905200" cy="5642700"/>
          </a:xfrm>
          <a:prstGeom prst="rect">
            <a:avLst/>
          </a:prstGeom>
          <a:no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0"/>
              <a:buFont typeface="Arial"/>
              <a:buNone/>
            </a:pPr>
            <a:r>
              <a:rPr lang="en-GB" sz="9900" dirty="0">
                <a:solidFill>
                  <a:srgbClr val="FFFFFF"/>
                </a:solidFill>
                <a:latin typeface="Century Gothic"/>
                <a:ea typeface="Century Gothic"/>
                <a:cs typeface="Century Gothic"/>
                <a:sym typeface="Century Gothic"/>
              </a:rPr>
              <a:t>Who We Talked To</a:t>
            </a:r>
            <a:endParaRPr sz="9900" b="0" i="0" u="none" strike="noStrike" cap="none" dirty="0">
              <a:solidFill>
                <a:srgbClr val="FFFFFF"/>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8"/>
          <p:cNvPicPr preferRelativeResize="0"/>
          <p:nvPr/>
        </p:nvPicPr>
        <p:blipFill rotWithShape="1">
          <a:blip r:embed="rId3">
            <a:alphaModFix/>
          </a:blip>
          <a:srcRect l="19755" r="-1321"/>
          <a:stretch/>
        </p:blipFill>
        <p:spPr>
          <a:xfrm rot="-5400000">
            <a:off x="-4920384" y="3668033"/>
            <a:ext cx="10557013" cy="2278838"/>
          </a:xfrm>
          <a:prstGeom prst="rect">
            <a:avLst/>
          </a:prstGeom>
          <a:noFill/>
          <a:ln>
            <a:noFill/>
          </a:ln>
        </p:spPr>
      </p:pic>
      <p:sp>
        <p:nvSpPr>
          <p:cNvPr id="121" name="Google Shape;121;p8"/>
          <p:cNvSpPr txBox="1"/>
          <p:nvPr/>
        </p:nvSpPr>
        <p:spPr>
          <a:xfrm>
            <a:off x="1429100" y="935875"/>
            <a:ext cx="10146600" cy="1220400"/>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0"/>
              </a:spcAft>
              <a:buNone/>
            </a:pPr>
            <a:endParaRPr sz="2900" dirty="0">
              <a:solidFill>
                <a:schemeClr val="dk1"/>
              </a:solidFill>
              <a:latin typeface="Century Gothic"/>
              <a:ea typeface="Century Gothic"/>
              <a:cs typeface="Century Gothic"/>
              <a:sym typeface="Century Gothic"/>
            </a:endParaRPr>
          </a:p>
          <a:p>
            <a:pPr marL="0" marR="0" lvl="0" indent="0" algn="l" rtl="0">
              <a:lnSpc>
                <a:spcPct val="115000"/>
              </a:lnSpc>
              <a:spcBef>
                <a:spcPts val="1200"/>
              </a:spcBef>
              <a:spcAft>
                <a:spcPts val="1200"/>
              </a:spcAft>
              <a:buClr>
                <a:schemeClr val="dk1"/>
              </a:buClr>
              <a:buSzPts val="1100"/>
              <a:buFont typeface="Arial"/>
              <a:buNone/>
            </a:pPr>
            <a:endParaRPr sz="2600" b="0" i="0" u="none" strike="noStrike" cap="none" dirty="0">
              <a:solidFill>
                <a:schemeClr val="dk1"/>
              </a:solidFill>
              <a:latin typeface="Century Gothic"/>
              <a:ea typeface="Century Gothic"/>
              <a:cs typeface="Century Gothic"/>
              <a:sym typeface="Century Gothic"/>
            </a:endParaRPr>
          </a:p>
        </p:txBody>
      </p:sp>
      <p:graphicFrame>
        <p:nvGraphicFramePr>
          <p:cNvPr id="122" name="Google Shape;122;p8"/>
          <p:cNvGraphicFramePr/>
          <p:nvPr/>
        </p:nvGraphicFramePr>
        <p:xfrm>
          <a:off x="1429100" y="459775"/>
          <a:ext cx="11429150" cy="8831199"/>
        </p:xfrm>
        <a:graphic>
          <a:graphicData uri="http://schemas.openxmlformats.org/drawingml/2006/table">
            <a:tbl>
              <a:tblPr>
                <a:noFill/>
                <a:tableStyleId>{8C5D3072-7F78-4488-9BE5-ECBC58F978FB}</a:tableStyleId>
              </a:tblPr>
              <a:tblGrid>
                <a:gridCol w="5714575">
                  <a:extLst>
                    <a:ext uri="{9D8B030D-6E8A-4147-A177-3AD203B41FA5}">
                      <a16:colId xmlns:a16="http://schemas.microsoft.com/office/drawing/2014/main" val="20000"/>
                    </a:ext>
                  </a:extLst>
                </a:gridCol>
                <a:gridCol w="5714575">
                  <a:extLst>
                    <a:ext uri="{9D8B030D-6E8A-4147-A177-3AD203B41FA5}">
                      <a16:colId xmlns:a16="http://schemas.microsoft.com/office/drawing/2014/main" val="20001"/>
                    </a:ext>
                  </a:extLst>
                </a:gridCol>
              </a:tblGrid>
              <a:tr h="919550">
                <a:tc>
                  <a:txBody>
                    <a:bodyPr/>
                    <a:lstStyle/>
                    <a:p>
                      <a:pPr marL="0" lvl="0" indent="0" algn="l" rtl="0">
                        <a:lnSpc>
                          <a:spcPct val="107916"/>
                        </a:lnSpc>
                        <a:spcBef>
                          <a:spcPts val="0"/>
                        </a:spcBef>
                        <a:spcAft>
                          <a:spcPts val="800"/>
                        </a:spcAft>
                        <a:buNone/>
                      </a:pPr>
                      <a:r>
                        <a:rPr lang="en-GB" sz="4400" dirty="0">
                          <a:latin typeface="Century Gothic"/>
                          <a:ea typeface="Century Gothic"/>
                          <a:cs typeface="Century Gothic"/>
                          <a:sym typeface="Century Gothic"/>
                        </a:rPr>
                        <a:t>Care leavers - Male</a:t>
                      </a:r>
                      <a:endParaRPr sz="4400" dirty="0">
                        <a:latin typeface="Century Gothic"/>
                        <a:ea typeface="Century Gothic"/>
                        <a:cs typeface="Century Gothic"/>
                        <a:sym typeface="Century Gothic"/>
                      </a:endParaRPr>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lnSpc>
                          <a:spcPct val="107916"/>
                        </a:lnSpc>
                        <a:spcBef>
                          <a:spcPts val="0"/>
                        </a:spcBef>
                        <a:spcAft>
                          <a:spcPts val="800"/>
                        </a:spcAft>
                        <a:buNone/>
                      </a:pPr>
                      <a:r>
                        <a:rPr lang="en-GB" sz="4400" dirty="0">
                          <a:latin typeface="Century Gothic"/>
                          <a:ea typeface="Century Gothic"/>
                          <a:cs typeface="Century Gothic"/>
                          <a:sym typeface="Century Gothic"/>
                        </a:rPr>
                        <a:t>15</a:t>
                      </a:r>
                      <a:endParaRPr sz="4400" dirty="0">
                        <a:latin typeface="Century Gothic"/>
                        <a:ea typeface="Century Gothic"/>
                        <a:cs typeface="Century Gothic"/>
                        <a:sym typeface="Century Gothic"/>
                      </a:endParaRPr>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0"/>
                  </a:ext>
                </a:extLst>
              </a:tr>
              <a:tr h="919550">
                <a:tc>
                  <a:txBody>
                    <a:bodyPr/>
                    <a:lstStyle/>
                    <a:p>
                      <a:pPr marL="0" lvl="0" indent="0" algn="l" rtl="0">
                        <a:lnSpc>
                          <a:spcPct val="107916"/>
                        </a:lnSpc>
                        <a:spcBef>
                          <a:spcPts val="0"/>
                        </a:spcBef>
                        <a:spcAft>
                          <a:spcPts val="800"/>
                        </a:spcAft>
                        <a:buNone/>
                      </a:pPr>
                      <a:r>
                        <a:rPr lang="en-GB" sz="4400" dirty="0">
                          <a:latin typeface="Century Gothic"/>
                          <a:ea typeface="Century Gothic"/>
                          <a:cs typeface="Century Gothic"/>
                          <a:sym typeface="Century Gothic"/>
                        </a:rPr>
                        <a:t>Care leavers - Female </a:t>
                      </a:r>
                      <a:endParaRPr sz="4600" dirty="0">
                        <a:latin typeface="Century Gothic"/>
                        <a:ea typeface="Century Gothic"/>
                        <a:cs typeface="Century Gothic"/>
                        <a:sym typeface="Century Gothic"/>
                      </a:endParaRPr>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lnSpc>
                          <a:spcPct val="107916"/>
                        </a:lnSpc>
                        <a:spcBef>
                          <a:spcPts val="0"/>
                        </a:spcBef>
                        <a:spcAft>
                          <a:spcPts val="800"/>
                        </a:spcAft>
                        <a:buNone/>
                      </a:pPr>
                      <a:r>
                        <a:rPr lang="en-GB" sz="4400" dirty="0">
                          <a:latin typeface="Century Gothic"/>
                          <a:ea typeface="Century Gothic"/>
                          <a:cs typeface="Century Gothic"/>
                          <a:sym typeface="Century Gothic"/>
                        </a:rPr>
                        <a:t>14</a:t>
                      </a:r>
                      <a:endParaRPr sz="4400" dirty="0">
                        <a:latin typeface="Century Gothic"/>
                        <a:ea typeface="Century Gothic"/>
                        <a:cs typeface="Century Gothic"/>
                        <a:sym typeface="Century Gothic"/>
                      </a:endParaRPr>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1"/>
                  </a:ext>
                </a:extLst>
              </a:tr>
              <a:tr h="1861775">
                <a:tc>
                  <a:txBody>
                    <a:bodyPr/>
                    <a:lstStyle/>
                    <a:p>
                      <a:pPr marL="0" lvl="0" indent="0" algn="l" rtl="0">
                        <a:lnSpc>
                          <a:spcPct val="107916"/>
                        </a:lnSpc>
                        <a:spcBef>
                          <a:spcPts val="0"/>
                        </a:spcBef>
                        <a:spcAft>
                          <a:spcPts val="800"/>
                        </a:spcAft>
                        <a:buNone/>
                      </a:pPr>
                      <a:r>
                        <a:rPr lang="en-GB" sz="4400" dirty="0">
                          <a:latin typeface="Century Gothic"/>
                          <a:ea typeface="Century Gothic"/>
                          <a:cs typeface="Century Gothic"/>
                          <a:sym typeface="Century Gothic"/>
                        </a:rPr>
                        <a:t>Fathers/ male caregivers </a:t>
                      </a:r>
                      <a:endParaRPr sz="4400" dirty="0">
                        <a:latin typeface="Century Gothic"/>
                        <a:ea typeface="Century Gothic"/>
                        <a:cs typeface="Century Gothic"/>
                        <a:sym typeface="Century Gothic"/>
                      </a:endParaRPr>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lnSpc>
                          <a:spcPct val="107916"/>
                        </a:lnSpc>
                        <a:spcBef>
                          <a:spcPts val="0"/>
                        </a:spcBef>
                        <a:spcAft>
                          <a:spcPts val="800"/>
                        </a:spcAft>
                        <a:buNone/>
                      </a:pPr>
                      <a:r>
                        <a:rPr lang="en-GB" sz="4400" dirty="0">
                          <a:latin typeface="Century Gothic"/>
                          <a:ea typeface="Century Gothic"/>
                          <a:cs typeface="Century Gothic"/>
                          <a:sym typeface="Century Gothic"/>
                        </a:rPr>
                        <a:t>22</a:t>
                      </a:r>
                      <a:endParaRPr sz="4400" dirty="0">
                        <a:latin typeface="Century Gothic"/>
                        <a:ea typeface="Century Gothic"/>
                        <a:cs typeface="Century Gothic"/>
                        <a:sym typeface="Century Gothic"/>
                      </a:endParaRPr>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2"/>
                  </a:ext>
                </a:extLst>
              </a:tr>
              <a:tr h="1861775">
                <a:tc>
                  <a:txBody>
                    <a:bodyPr/>
                    <a:lstStyle/>
                    <a:p>
                      <a:pPr marL="0" lvl="0" indent="0" algn="l" rtl="0">
                        <a:lnSpc>
                          <a:spcPct val="107916"/>
                        </a:lnSpc>
                        <a:spcBef>
                          <a:spcPts val="0"/>
                        </a:spcBef>
                        <a:spcAft>
                          <a:spcPts val="800"/>
                        </a:spcAft>
                        <a:buNone/>
                      </a:pPr>
                      <a:r>
                        <a:rPr lang="en-GB" sz="4400" dirty="0">
                          <a:latin typeface="Century Gothic"/>
                          <a:ea typeface="Century Gothic"/>
                          <a:cs typeface="Century Gothic"/>
                          <a:sym typeface="Century Gothic"/>
                        </a:rPr>
                        <a:t>Mothers/ female caregivers </a:t>
                      </a:r>
                      <a:endParaRPr sz="4400" dirty="0">
                        <a:latin typeface="Century Gothic"/>
                        <a:ea typeface="Century Gothic"/>
                        <a:cs typeface="Century Gothic"/>
                        <a:sym typeface="Century Gothic"/>
                      </a:endParaRPr>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lnSpc>
                          <a:spcPct val="107916"/>
                        </a:lnSpc>
                        <a:spcBef>
                          <a:spcPts val="0"/>
                        </a:spcBef>
                        <a:spcAft>
                          <a:spcPts val="800"/>
                        </a:spcAft>
                        <a:buNone/>
                      </a:pPr>
                      <a:r>
                        <a:rPr lang="en-GB" sz="4400" dirty="0">
                          <a:latin typeface="Century Gothic"/>
                          <a:ea typeface="Century Gothic"/>
                          <a:cs typeface="Century Gothic"/>
                          <a:sym typeface="Century Gothic"/>
                        </a:rPr>
                        <a:t>30</a:t>
                      </a:r>
                      <a:endParaRPr sz="4400" dirty="0">
                        <a:latin typeface="Century Gothic"/>
                        <a:ea typeface="Century Gothic"/>
                        <a:cs typeface="Century Gothic"/>
                        <a:sym typeface="Century Gothic"/>
                      </a:endParaRPr>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3"/>
                  </a:ext>
                </a:extLst>
              </a:tr>
              <a:tr h="919550">
                <a:tc>
                  <a:txBody>
                    <a:bodyPr/>
                    <a:lstStyle/>
                    <a:p>
                      <a:pPr marL="0" lvl="0" indent="0" algn="l" rtl="0">
                        <a:lnSpc>
                          <a:spcPct val="107916"/>
                        </a:lnSpc>
                        <a:spcBef>
                          <a:spcPts val="0"/>
                        </a:spcBef>
                        <a:spcAft>
                          <a:spcPts val="800"/>
                        </a:spcAft>
                        <a:buNone/>
                      </a:pPr>
                      <a:r>
                        <a:rPr lang="en-GB" sz="4400" dirty="0">
                          <a:latin typeface="Century Gothic"/>
                          <a:ea typeface="Century Gothic"/>
                          <a:cs typeface="Century Gothic"/>
                          <a:sym typeface="Century Gothic"/>
                        </a:rPr>
                        <a:t>Boys - in families </a:t>
                      </a:r>
                      <a:endParaRPr sz="4400" dirty="0">
                        <a:latin typeface="Century Gothic"/>
                        <a:ea typeface="Century Gothic"/>
                        <a:cs typeface="Century Gothic"/>
                        <a:sym typeface="Century Gothic"/>
                      </a:endParaRPr>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lnSpc>
                          <a:spcPct val="107916"/>
                        </a:lnSpc>
                        <a:spcBef>
                          <a:spcPts val="0"/>
                        </a:spcBef>
                        <a:spcAft>
                          <a:spcPts val="800"/>
                        </a:spcAft>
                        <a:buNone/>
                      </a:pPr>
                      <a:r>
                        <a:rPr lang="en-GB" sz="4400" dirty="0">
                          <a:latin typeface="Century Gothic"/>
                          <a:ea typeface="Century Gothic"/>
                          <a:cs typeface="Century Gothic"/>
                          <a:sym typeface="Century Gothic"/>
                        </a:rPr>
                        <a:t>25</a:t>
                      </a:r>
                      <a:endParaRPr sz="4400" dirty="0">
                        <a:latin typeface="Century Gothic"/>
                        <a:ea typeface="Century Gothic"/>
                        <a:cs typeface="Century Gothic"/>
                        <a:sym typeface="Century Gothic"/>
                      </a:endParaRPr>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4"/>
                  </a:ext>
                </a:extLst>
              </a:tr>
              <a:tr h="919550">
                <a:tc>
                  <a:txBody>
                    <a:bodyPr/>
                    <a:lstStyle/>
                    <a:p>
                      <a:pPr marL="0" lvl="0" indent="0" algn="l" rtl="0">
                        <a:lnSpc>
                          <a:spcPct val="107916"/>
                        </a:lnSpc>
                        <a:spcBef>
                          <a:spcPts val="0"/>
                        </a:spcBef>
                        <a:spcAft>
                          <a:spcPts val="800"/>
                        </a:spcAft>
                        <a:buNone/>
                      </a:pPr>
                      <a:r>
                        <a:rPr lang="en-GB" sz="4400" dirty="0">
                          <a:latin typeface="Century Gothic"/>
                          <a:ea typeface="Century Gothic"/>
                          <a:cs typeface="Century Gothic"/>
                          <a:sym typeface="Century Gothic"/>
                        </a:rPr>
                        <a:t>Girls - in families </a:t>
                      </a:r>
                      <a:endParaRPr sz="4400" dirty="0">
                        <a:latin typeface="Century Gothic"/>
                        <a:ea typeface="Century Gothic"/>
                        <a:cs typeface="Century Gothic"/>
                        <a:sym typeface="Century Gothic"/>
                      </a:endParaRPr>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lnSpc>
                          <a:spcPct val="107916"/>
                        </a:lnSpc>
                        <a:spcBef>
                          <a:spcPts val="0"/>
                        </a:spcBef>
                        <a:spcAft>
                          <a:spcPts val="800"/>
                        </a:spcAft>
                        <a:buNone/>
                      </a:pPr>
                      <a:r>
                        <a:rPr lang="en-GB" sz="4400" dirty="0">
                          <a:latin typeface="Century Gothic"/>
                          <a:ea typeface="Century Gothic"/>
                          <a:cs typeface="Century Gothic"/>
                          <a:sym typeface="Century Gothic"/>
                        </a:rPr>
                        <a:t>24</a:t>
                      </a:r>
                      <a:endParaRPr sz="4400" dirty="0">
                        <a:latin typeface="Century Gothic"/>
                        <a:ea typeface="Century Gothic"/>
                        <a:cs typeface="Century Gothic"/>
                        <a:sym typeface="Century Gothic"/>
                      </a:endParaRPr>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5"/>
                  </a:ext>
                </a:extLst>
              </a:tr>
              <a:tr h="919550">
                <a:tc>
                  <a:txBody>
                    <a:bodyPr/>
                    <a:lstStyle/>
                    <a:p>
                      <a:pPr marL="0" lvl="0" indent="0" algn="l" rtl="0">
                        <a:lnSpc>
                          <a:spcPct val="107916"/>
                        </a:lnSpc>
                        <a:spcBef>
                          <a:spcPts val="0"/>
                        </a:spcBef>
                        <a:spcAft>
                          <a:spcPts val="800"/>
                        </a:spcAft>
                        <a:buNone/>
                      </a:pPr>
                      <a:r>
                        <a:rPr lang="en-GB" sz="4400" dirty="0">
                          <a:latin typeface="Century Gothic"/>
                          <a:ea typeface="Century Gothic"/>
                          <a:cs typeface="Century Gothic"/>
                          <a:sym typeface="Century Gothic"/>
                        </a:rPr>
                        <a:t>Total </a:t>
                      </a:r>
                      <a:endParaRPr sz="4400" dirty="0">
                        <a:latin typeface="Century Gothic"/>
                        <a:ea typeface="Century Gothic"/>
                        <a:cs typeface="Century Gothic"/>
                        <a:sym typeface="Century Gothic"/>
                      </a:endParaRPr>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lnSpc>
                          <a:spcPct val="107916"/>
                        </a:lnSpc>
                        <a:spcBef>
                          <a:spcPts val="0"/>
                        </a:spcBef>
                        <a:spcAft>
                          <a:spcPts val="800"/>
                        </a:spcAft>
                        <a:buNone/>
                      </a:pPr>
                      <a:r>
                        <a:rPr lang="en-GB" sz="4400" dirty="0">
                          <a:latin typeface="Century Gothic"/>
                          <a:ea typeface="Century Gothic"/>
                          <a:cs typeface="Century Gothic"/>
                          <a:sym typeface="Century Gothic"/>
                        </a:rPr>
                        <a:t>133</a:t>
                      </a:r>
                      <a:endParaRPr sz="4400" dirty="0">
                        <a:latin typeface="Century Gothic"/>
                        <a:ea typeface="Century Gothic"/>
                        <a:cs typeface="Century Gothic"/>
                        <a:sym typeface="Century Gothic"/>
                      </a:endParaRPr>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g316165f7f52_0_13"/>
          <p:cNvSpPr/>
          <p:nvPr/>
        </p:nvSpPr>
        <p:spPr>
          <a:xfrm>
            <a:off x="0" y="0"/>
            <a:ext cx="13034100" cy="9817500"/>
          </a:xfrm>
          <a:prstGeom prst="rect">
            <a:avLst/>
          </a:prstGeom>
          <a:solidFill>
            <a:srgbClr val="569BB7"/>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r>
              <a:rPr lang="en-GB" sz="9600" dirty="0">
                <a:solidFill>
                  <a:srgbClr val="FFFFFF"/>
                </a:solidFill>
                <a:latin typeface="Century Gothic"/>
                <a:ea typeface="Century Gothic"/>
                <a:cs typeface="Century Gothic"/>
                <a:sym typeface="Century Gothic"/>
              </a:rPr>
              <a:t>Part 1:Who supports a Family</a:t>
            </a:r>
            <a:endParaRPr sz="9600" b="0" i="0" u="none" strike="noStrike" cap="none" dirty="0">
              <a:solidFill>
                <a:srgbClr val="FFFFFF"/>
              </a:solidFill>
              <a:latin typeface="Century Gothic"/>
              <a:ea typeface="Century Gothic"/>
              <a:cs typeface="Century Gothic"/>
              <a:sym typeface="Century Gothic"/>
            </a:endParaRPr>
          </a:p>
        </p:txBody>
      </p:sp>
      <p:pic>
        <p:nvPicPr>
          <p:cNvPr id="128" name="Google Shape;128;g316165f7f52_0_13"/>
          <p:cNvPicPr preferRelativeResize="0"/>
          <p:nvPr/>
        </p:nvPicPr>
        <p:blipFill rotWithShape="1">
          <a:blip r:embed="rId3">
            <a:alphaModFix/>
          </a:blip>
          <a:srcRect/>
          <a:stretch/>
        </p:blipFill>
        <p:spPr>
          <a:xfrm>
            <a:off x="1577340" y="6727359"/>
            <a:ext cx="9850119" cy="173313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g2d190b4e992_0_2"/>
          <p:cNvPicPr preferRelativeResize="0"/>
          <p:nvPr/>
        </p:nvPicPr>
        <p:blipFill rotWithShape="1">
          <a:blip r:embed="rId3">
            <a:alphaModFix/>
          </a:blip>
          <a:srcRect l="19755" r="-1321"/>
          <a:stretch/>
        </p:blipFill>
        <p:spPr>
          <a:xfrm rot="-5400000">
            <a:off x="-4920384" y="3668033"/>
            <a:ext cx="10557013" cy="2278838"/>
          </a:xfrm>
          <a:prstGeom prst="rect">
            <a:avLst/>
          </a:prstGeom>
          <a:noFill/>
          <a:ln>
            <a:noFill/>
          </a:ln>
        </p:spPr>
      </p:pic>
      <p:sp>
        <p:nvSpPr>
          <p:cNvPr id="134" name="Google Shape;134;g2d190b4e992_0_2"/>
          <p:cNvSpPr txBox="1"/>
          <p:nvPr/>
        </p:nvSpPr>
        <p:spPr>
          <a:xfrm>
            <a:off x="1497550" y="126675"/>
            <a:ext cx="9953400" cy="2704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Font typeface="Arial"/>
              <a:buNone/>
            </a:pPr>
            <a:r>
              <a:rPr lang="en-GB" sz="3200" b="1" i="1" dirty="0">
                <a:solidFill>
                  <a:schemeClr val="dk1"/>
                </a:solidFill>
                <a:latin typeface="Century Gothic"/>
                <a:ea typeface="Century Gothic"/>
                <a:cs typeface="Century Gothic"/>
                <a:sym typeface="Century Gothic"/>
              </a:rPr>
              <a:t>Helping hands</a:t>
            </a:r>
            <a:r>
              <a:rPr lang="en-GB" sz="3200" i="1" dirty="0">
                <a:solidFill>
                  <a:schemeClr val="dk1"/>
                </a:solidFill>
                <a:latin typeface="Century Gothic"/>
                <a:ea typeface="Century Gothic"/>
                <a:cs typeface="Century Gothic"/>
                <a:sym typeface="Century Gothic"/>
              </a:rPr>
              <a:t> </a:t>
            </a:r>
            <a:r>
              <a:rPr lang="en-GB" sz="4800" dirty="0">
                <a:solidFill>
                  <a:schemeClr val="dk1"/>
                </a:solidFill>
                <a:latin typeface="Century Gothic"/>
                <a:ea typeface="Century Gothic"/>
                <a:cs typeface="Century Gothic"/>
                <a:sym typeface="Century Gothic"/>
              </a:rPr>
              <a:t> </a:t>
            </a:r>
            <a:endParaRPr sz="4800" dirty="0">
              <a:solidFill>
                <a:schemeClr val="dk1"/>
              </a:solidFill>
              <a:latin typeface="Century Gothic"/>
              <a:ea typeface="Century Gothic"/>
              <a:cs typeface="Century Gothic"/>
              <a:sym typeface="Century Gothic"/>
            </a:endParaRPr>
          </a:p>
          <a:p>
            <a:pPr marL="0" marR="0" lvl="0" indent="0" algn="l" rtl="0">
              <a:lnSpc>
                <a:spcPct val="115000"/>
              </a:lnSpc>
              <a:spcBef>
                <a:spcPts val="0"/>
              </a:spcBef>
              <a:spcAft>
                <a:spcPts val="0"/>
              </a:spcAft>
              <a:buNone/>
            </a:pPr>
            <a:endParaRPr sz="2900" dirty="0">
              <a:solidFill>
                <a:schemeClr val="dk1"/>
              </a:solidFill>
              <a:latin typeface="Century Gothic"/>
              <a:ea typeface="Century Gothic"/>
              <a:cs typeface="Century Gothic"/>
              <a:sym typeface="Century Gothic"/>
            </a:endParaRPr>
          </a:p>
          <a:p>
            <a:pPr marL="0" marR="0" lvl="0" indent="0" algn="l" rtl="0">
              <a:lnSpc>
                <a:spcPct val="115000"/>
              </a:lnSpc>
              <a:spcBef>
                <a:spcPts val="1200"/>
              </a:spcBef>
              <a:spcAft>
                <a:spcPts val="0"/>
              </a:spcAft>
              <a:buClr>
                <a:srgbClr val="000000"/>
              </a:buClr>
              <a:buSzPts val="2900"/>
              <a:buFont typeface="Arial"/>
              <a:buNone/>
            </a:pPr>
            <a:endParaRPr sz="2900" b="0" i="0" u="none" strike="noStrike" cap="none" dirty="0">
              <a:solidFill>
                <a:schemeClr val="dk1"/>
              </a:solidFill>
              <a:latin typeface="Century Gothic"/>
              <a:ea typeface="Century Gothic"/>
              <a:cs typeface="Century Gothic"/>
              <a:sym typeface="Century Gothic"/>
            </a:endParaRPr>
          </a:p>
          <a:p>
            <a:pPr marL="0" marR="0" lvl="0" indent="0" algn="l" rtl="0">
              <a:lnSpc>
                <a:spcPct val="115000"/>
              </a:lnSpc>
              <a:spcBef>
                <a:spcPts val="1200"/>
              </a:spcBef>
              <a:spcAft>
                <a:spcPts val="1200"/>
              </a:spcAft>
              <a:buClr>
                <a:srgbClr val="000000"/>
              </a:buClr>
              <a:buSzPts val="2900"/>
              <a:buFont typeface="Arial"/>
              <a:buNone/>
            </a:pPr>
            <a:endParaRPr sz="2900" b="0" i="0" u="none" strike="noStrike" cap="none" dirty="0">
              <a:solidFill>
                <a:schemeClr val="dk1"/>
              </a:solidFill>
              <a:latin typeface="Century Gothic"/>
              <a:ea typeface="Century Gothic"/>
              <a:cs typeface="Century Gothic"/>
              <a:sym typeface="Century Gothic"/>
            </a:endParaRPr>
          </a:p>
        </p:txBody>
      </p:sp>
      <p:pic>
        <p:nvPicPr>
          <p:cNvPr id="135" name="Google Shape;135;g2d190b4e992_0_2" descr="A hand with red text on it&#10;&#10;Description automatically generated"/>
          <p:cNvPicPr preferRelativeResize="0"/>
          <p:nvPr/>
        </p:nvPicPr>
        <p:blipFill rotWithShape="1">
          <a:blip r:embed="rId4">
            <a:alphaModFix/>
          </a:blip>
          <a:srcRect/>
          <a:stretch/>
        </p:blipFill>
        <p:spPr>
          <a:xfrm>
            <a:off x="1225925" y="1135577"/>
            <a:ext cx="9953400" cy="838518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g295419a4fc6_3_1"/>
          <p:cNvSpPr txBox="1">
            <a:spLocks noGrp="1"/>
          </p:cNvSpPr>
          <p:nvPr>
            <p:ph type="body" idx="1"/>
          </p:nvPr>
        </p:nvSpPr>
        <p:spPr>
          <a:xfrm>
            <a:off x="1224950" y="656350"/>
            <a:ext cx="11367000" cy="2632500"/>
          </a:xfrm>
          <a:prstGeom prst="rect">
            <a:avLst/>
          </a:prstGeom>
          <a:noFill/>
          <a:ln>
            <a:noFill/>
          </a:ln>
        </p:spPr>
        <p:txBody>
          <a:bodyPr spcFirstLastPara="1" wrap="square" lIns="50800" tIns="50800" rIns="50800" bIns="50800" anchor="ctr" anchorCtr="0">
            <a:spAutoFit/>
          </a:bodyPr>
          <a:lstStyle/>
          <a:p>
            <a:pPr marL="0" lvl="0" indent="0" algn="l" rtl="0">
              <a:lnSpc>
                <a:spcPct val="90000"/>
              </a:lnSpc>
              <a:spcBef>
                <a:spcPts val="0"/>
              </a:spcBef>
              <a:spcAft>
                <a:spcPts val="0"/>
              </a:spcAft>
              <a:buClr>
                <a:schemeClr val="dk1"/>
              </a:buClr>
              <a:buSzPts val="4400"/>
              <a:buFont typeface="Play"/>
              <a:buNone/>
            </a:pPr>
            <a:r>
              <a:rPr lang="en-GB" sz="4400" b="1" dirty="0">
                <a:solidFill>
                  <a:schemeClr val="dk1"/>
                </a:solidFill>
                <a:latin typeface="Century Gothic"/>
                <a:ea typeface="Century Gothic"/>
                <a:cs typeface="Century Gothic"/>
                <a:sym typeface="Century Gothic"/>
              </a:rPr>
              <a:t>Who helps me and my family? </a:t>
            </a:r>
            <a:r>
              <a:rPr lang="en-GB" sz="4400" dirty="0">
                <a:solidFill>
                  <a:schemeClr val="dk1"/>
                </a:solidFill>
                <a:latin typeface="Play"/>
                <a:ea typeface="Play"/>
                <a:cs typeface="Play"/>
                <a:sym typeface="Play"/>
              </a:rPr>
              <a:t> </a:t>
            </a:r>
            <a:endParaRPr sz="3700" b="1" dirty="0">
              <a:solidFill>
                <a:schemeClr val="dk1"/>
              </a:solidFill>
              <a:latin typeface="Century Gothic"/>
              <a:ea typeface="Century Gothic"/>
              <a:cs typeface="Century Gothic"/>
              <a:sym typeface="Century Gothic"/>
            </a:endParaRPr>
          </a:p>
          <a:p>
            <a:pPr marL="457200" lvl="0" indent="0" algn="l" rtl="0">
              <a:lnSpc>
                <a:spcPct val="115000"/>
              </a:lnSpc>
              <a:spcBef>
                <a:spcPts val="0"/>
              </a:spcBef>
              <a:spcAft>
                <a:spcPts val="0"/>
              </a:spcAft>
              <a:buSzPts val="2610"/>
              <a:buNone/>
            </a:pPr>
            <a:endParaRPr sz="3300" dirty="0">
              <a:solidFill>
                <a:schemeClr val="dk1"/>
              </a:solidFill>
              <a:latin typeface="Century Gothic"/>
              <a:ea typeface="Century Gothic"/>
              <a:cs typeface="Century Gothic"/>
              <a:sym typeface="Century Gothic"/>
            </a:endParaRPr>
          </a:p>
          <a:p>
            <a:pPr marL="457200" lvl="0" indent="0" algn="l" rtl="0">
              <a:lnSpc>
                <a:spcPct val="115000"/>
              </a:lnSpc>
              <a:spcBef>
                <a:spcPts val="1200"/>
              </a:spcBef>
              <a:spcAft>
                <a:spcPts val="0"/>
              </a:spcAft>
              <a:buSzPts val="2610"/>
              <a:buNone/>
            </a:pPr>
            <a:endParaRPr dirty="0">
              <a:solidFill>
                <a:schemeClr val="dk1"/>
              </a:solidFill>
              <a:latin typeface="Century Gothic"/>
              <a:ea typeface="Century Gothic"/>
              <a:cs typeface="Century Gothic"/>
              <a:sym typeface="Century Gothic"/>
            </a:endParaRPr>
          </a:p>
          <a:p>
            <a:pPr marL="457200" lvl="0" indent="0" algn="l" rtl="0">
              <a:lnSpc>
                <a:spcPct val="115000"/>
              </a:lnSpc>
              <a:spcBef>
                <a:spcPts val="1200"/>
              </a:spcBef>
              <a:spcAft>
                <a:spcPts val="1200"/>
              </a:spcAft>
              <a:buSzPts val="2610"/>
              <a:buNone/>
            </a:pPr>
            <a:endParaRPr sz="3000" dirty="0">
              <a:solidFill>
                <a:schemeClr val="dk1"/>
              </a:solidFill>
              <a:latin typeface="Century Gothic"/>
              <a:ea typeface="Century Gothic"/>
              <a:cs typeface="Century Gothic"/>
              <a:sym typeface="Century Gothic"/>
            </a:endParaRPr>
          </a:p>
        </p:txBody>
      </p:sp>
      <p:pic>
        <p:nvPicPr>
          <p:cNvPr id="141" name="Google Shape;141;g295419a4fc6_3_1"/>
          <p:cNvPicPr preferRelativeResize="0"/>
          <p:nvPr/>
        </p:nvPicPr>
        <p:blipFill rotWithShape="1">
          <a:blip r:embed="rId3">
            <a:alphaModFix/>
          </a:blip>
          <a:srcRect l="19755" r="-1321"/>
          <a:stretch/>
        </p:blipFill>
        <p:spPr>
          <a:xfrm rot="-5400000">
            <a:off x="-4920384" y="3668033"/>
            <a:ext cx="10557013" cy="2278838"/>
          </a:xfrm>
          <a:prstGeom prst="rect">
            <a:avLst/>
          </a:prstGeom>
          <a:noFill/>
          <a:ln>
            <a:noFill/>
          </a:ln>
        </p:spPr>
      </p:pic>
      <p:sp>
        <p:nvSpPr>
          <p:cNvPr id="142" name="Google Shape;142;g295419a4fc6_3_1"/>
          <p:cNvSpPr txBox="1"/>
          <p:nvPr/>
        </p:nvSpPr>
        <p:spPr>
          <a:xfrm>
            <a:off x="962700" y="1469375"/>
            <a:ext cx="11629200" cy="79041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1200"/>
              </a:spcBef>
              <a:spcAft>
                <a:spcPts val="0"/>
              </a:spcAft>
              <a:buNone/>
            </a:pPr>
            <a:endParaRPr sz="2900" b="0" i="0" u="none" strike="noStrike" cap="none" dirty="0">
              <a:solidFill>
                <a:schemeClr val="dk1"/>
              </a:solidFill>
              <a:latin typeface="Century Gothic"/>
              <a:ea typeface="Century Gothic"/>
              <a:cs typeface="Century Gothic"/>
              <a:sym typeface="Century Gothic"/>
            </a:endParaRPr>
          </a:p>
        </p:txBody>
      </p:sp>
      <p:pic>
        <p:nvPicPr>
          <p:cNvPr id="143" name="Google Shape;143;g295419a4fc6_3_1"/>
          <p:cNvPicPr preferRelativeResize="0"/>
          <p:nvPr/>
        </p:nvPicPr>
        <p:blipFill rotWithShape="1">
          <a:blip r:embed="rId4">
            <a:alphaModFix/>
          </a:blip>
          <a:srcRect/>
          <a:stretch/>
        </p:blipFill>
        <p:spPr>
          <a:xfrm>
            <a:off x="962700" y="1837475"/>
            <a:ext cx="12208200" cy="7167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2d197c353f9_0_5"/>
          <p:cNvSpPr txBox="1">
            <a:spLocks noGrp="1"/>
          </p:cNvSpPr>
          <p:nvPr>
            <p:ph type="body" idx="1"/>
          </p:nvPr>
        </p:nvSpPr>
        <p:spPr>
          <a:xfrm>
            <a:off x="1094750" y="525000"/>
            <a:ext cx="11078100" cy="9228600"/>
          </a:xfrm>
          <a:prstGeom prst="rect">
            <a:avLst/>
          </a:prstGeom>
          <a:noFill/>
          <a:ln>
            <a:noFill/>
          </a:ln>
        </p:spPr>
        <p:txBody>
          <a:bodyPr spcFirstLastPara="1" wrap="square" lIns="50800" tIns="50800" rIns="50800" bIns="50800" anchor="ctr" anchorCtr="0">
            <a:noAutofit/>
          </a:bodyPr>
          <a:lstStyle/>
          <a:p>
            <a:pPr marL="0" lvl="0" indent="0" algn="l" rtl="0">
              <a:lnSpc>
                <a:spcPct val="90000"/>
              </a:lnSpc>
              <a:spcBef>
                <a:spcPts val="0"/>
              </a:spcBef>
              <a:spcAft>
                <a:spcPts val="0"/>
              </a:spcAft>
              <a:buClr>
                <a:schemeClr val="dk1"/>
              </a:buClr>
              <a:buSzPts val="4400"/>
              <a:buFont typeface="Play"/>
              <a:buNone/>
            </a:pPr>
            <a:r>
              <a:rPr lang="en-GB" sz="4500" dirty="0">
                <a:solidFill>
                  <a:schemeClr val="dk1"/>
                </a:solidFill>
                <a:latin typeface="Century Gothic"/>
                <a:ea typeface="Century Gothic"/>
                <a:cs typeface="Century Gothic"/>
                <a:sym typeface="Century Gothic"/>
              </a:rPr>
              <a:t>Who are social workers</a:t>
            </a:r>
            <a:endParaRPr sz="3000" b="1" dirty="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000" dirty="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Clr>
                <a:schemeClr val="dk1"/>
              </a:buClr>
              <a:buSzPts val="2800"/>
              <a:buFont typeface="Arial"/>
              <a:buNone/>
            </a:pPr>
            <a:r>
              <a:rPr lang="en-GB" sz="2900" b="1" dirty="0">
                <a:solidFill>
                  <a:schemeClr val="dk1"/>
                </a:solidFill>
                <a:latin typeface="Century Gothic"/>
                <a:ea typeface="Century Gothic"/>
                <a:cs typeface="Century Gothic"/>
                <a:sym typeface="Century Gothic"/>
              </a:rPr>
              <a:t> GSSWA definition of a social worker</a:t>
            </a:r>
            <a:endParaRPr sz="2900" dirty="0">
              <a:solidFill>
                <a:schemeClr val="dk1"/>
              </a:solidFill>
              <a:latin typeface="Century Gothic"/>
              <a:ea typeface="Century Gothic"/>
              <a:cs typeface="Century Gothic"/>
              <a:sym typeface="Century Gothic"/>
            </a:endParaRPr>
          </a:p>
          <a:p>
            <a:pPr marL="228600" lvl="0" indent="-314960" algn="just" rtl="0">
              <a:lnSpc>
                <a:spcPct val="90000"/>
              </a:lnSpc>
              <a:spcBef>
                <a:spcPts val="0"/>
              </a:spcBef>
              <a:spcAft>
                <a:spcPts val="0"/>
              </a:spcAft>
              <a:buClr>
                <a:schemeClr val="dk1"/>
              </a:buClr>
              <a:buSzPts val="2900"/>
              <a:buFont typeface="Century Gothic"/>
              <a:buChar char="•"/>
            </a:pPr>
            <a:r>
              <a:rPr lang="en-GB" sz="2900" dirty="0">
                <a:solidFill>
                  <a:schemeClr val="dk1"/>
                </a:solidFill>
                <a:latin typeface="Century Gothic"/>
                <a:ea typeface="Century Gothic"/>
                <a:cs typeface="Century Gothic"/>
                <a:sym typeface="Century Gothic"/>
              </a:rPr>
              <a:t>The social service workforce refers to a broad range of governmental and non-governmental, paid or unpaid, professionals and paraprofessionals who work with vulnerable children, youth, adults, older persons, persons with disabilities, families and communities to ensure healthy development and well-being. The social service workforce focuses on preventative, responsive and promotive services; they prevent and respond to violence, abuse, exploitation, neglect and family separation.</a:t>
            </a:r>
            <a:endParaRPr sz="2900" dirty="0">
              <a:solidFill>
                <a:schemeClr val="dk1"/>
              </a:solidFill>
              <a:latin typeface="Century Gothic"/>
              <a:ea typeface="Century Gothic"/>
              <a:cs typeface="Century Gothic"/>
              <a:sym typeface="Century Gothic"/>
            </a:endParaRPr>
          </a:p>
          <a:p>
            <a:pPr marL="0" lvl="0" indent="0" algn="just" rtl="0">
              <a:lnSpc>
                <a:spcPct val="90000"/>
              </a:lnSpc>
              <a:spcBef>
                <a:spcPts val="0"/>
              </a:spcBef>
              <a:spcAft>
                <a:spcPts val="0"/>
              </a:spcAft>
              <a:buClr>
                <a:schemeClr val="dk1"/>
              </a:buClr>
              <a:buSzPts val="2900"/>
              <a:buNone/>
            </a:pPr>
            <a:br>
              <a:rPr lang="en-GB" sz="2900" dirty="0">
                <a:solidFill>
                  <a:schemeClr val="dk1"/>
                </a:solidFill>
                <a:latin typeface="Century Gothic"/>
                <a:ea typeface="Century Gothic"/>
                <a:cs typeface="Century Gothic"/>
                <a:sym typeface="Century Gothic"/>
              </a:rPr>
            </a:br>
            <a:r>
              <a:rPr lang="en-GB" sz="2900" dirty="0">
                <a:solidFill>
                  <a:schemeClr val="dk1"/>
                </a:solidFill>
                <a:latin typeface="Century Gothic"/>
                <a:ea typeface="Century Gothic"/>
                <a:cs typeface="Century Gothic"/>
                <a:sym typeface="Century Gothic"/>
              </a:rPr>
              <a:t>The social service workforce constitutes a broad array of practitioners, researchers, managers and educators, including – but not limited to: social workers, social educators, social pedagogues, child care workers, youth workers, child and youth care workers, community development workers/community liaison officers, community workers, welfare officers, social/cultural animators and case managers.</a:t>
            </a:r>
            <a:endParaRPr sz="3000" dirty="0">
              <a:solidFill>
                <a:schemeClr val="dk1"/>
              </a:solidFill>
              <a:latin typeface="Century Gothic"/>
              <a:ea typeface="Century Gothic"/>
              <a:cs typeface="Century Gothic"/>
              <a:sym typeface="Century Gothic"/>
            </a:endParaRPr>
          </a:p>
          <a:p>
            <a:pPr marL="457200" lvl="0" indent="0" algn="l" rtl="0">
              <a:lnSpc>
                <a:spcPct val="90000"/>
              </a:lnSpc>
              <a:spcBef>
                <a:spcPts val="0"/>
              </a:spcBef>
              <a:spcAft>
                <a:spcPts val="0"/>
              </a:spcAft>
              <a:buClr>
                <a:schemeClr val="dk1"/>
              </a:buClr>
              <a:buSzPts val="2610"/>
              <a:buFont typeface="Arial"/>
              <a:buNone/>
            </a:pPr>
            <a:endParaRPr sz="2900" dirty="0">
              <a:solidFill>
                <a:schemeClr val="dk1"/>
              </a:solidFill>
              <a:latin typeface="Century Gothic"/>
              <a:ea typeface="Century Gothic"/>
              <a:cs typeface="Century Gothic"/>
              <a:sym typeface="Century Gothic"/>
            </a:endParaRPr>
          </a:p>
        </p:txBody>
      </p:sp>
      <p:pic>
        <p:nvPicPr>
          <p:cNvPr id="155" name="Google Shape;155;g2d197c353f9_0_5"/>
          <p:cNvPicPr preferRelativeResize="0"/>
          <p:nvPr/>
        </p:nvPicPr>
        <p:blipFill rotWithShape="1">
          <a:blip r:embed="rId3">
            <a:alphaModFix/>
          </a:blip>
          <a:srcRect l="18433"/>
          <a:stretch/>
        </p:blipFill>
        <p:spPr>
          <a:xfrm rot="-5400000">
            <a:off x="-5220905" y="4044894"/>
            <a:ext cx="10360549" cy="2270761"/>
          </a:xfrm>
          <a:prstGeom prst="rect">
            <a:avLst/>
          </a:prstGeom>
          <a:noFill/>
          <a:ln>
            <a:noFill/>
          </a:ln>
        </p:spPr>
      </p:pic>
      <p:sp>
        <p:nvSpPr>
          <p:cNvPr id="156" name="Google Shape;156;g2d197c353f9_0_5"/>
          <p:cNvSpPr txBox="1"/>
          <p:nvPr/>
        </p:nvSpPr>
        <p:spPr>
          <a:xfrm>
            <a:off x="2285150" y="0"/>
            <a:ext cx="9887700" cy="877200"/>
          </a:xfrm>
          <a:prstGeom prst="rect">
            <a:avLst/>
          </a:prstGeom>
          <a:noFill/>
          <a:ln>
            <a:noFill/>
          </a:ln>
        </p:spPr>
        <p:txBody>
          <a:bodyPr spcFirstLastPara="1" wrap="square" lIns="91425" tIns="91425" rIns="91425" bIns="91425" anchor="t" anchorCtr="0">
            <a:spAutoFit/>
          </a:bodyPr>
          <a:lstStyle/>
          <a:p>
            <a:pPr marL="69850" marR="0" lvl="0" indent="0" algn="l" rtl="0">
              <a:lnSpc>
                <a:spcPct val="90000"/>
              </a:lnSpc>
              <a:spcBef>
                <a:spcPts val="0"/>
              </a:spcBef>
              <a:spcAft>
                <a:spcPts val="0"/>
              </a:spcAft>
              <a:buClr>
                <a:srgbClr val="000000"/>
              </a:buClr>
              <a:buSzPts val="2500"/>
              <a:buFont typeface="Arial"/>
              <a:buNone/>
            </a:pPr>
            <a:endParaRPr sz="2500" b="0" i="0" u="none" strike="noStrike" cap="none" dirty="0">
              <a:solidFill>
                <a:schemeClr val="dk1"/>
              </a:solidFill>
              <a:latin typeface="Century Gothic"/>
              <a:ea typeface="Century Gothic"/>
              <a:cs typeface="Century Gothic"/>
              <a:sym typeface="Century Gothic"/>
            </a:endParaRPr>
          </a:p>
          <a:p>
            <a:pPr marL="69850" marR="0" lvl="0" indent="0" algn="l" rtl="0">
              <a:lnSpc>
                <a:spcPct val="90000"/>
              </a:lnSpc>
              <a:spcBef>
                <a:spcPts val="0"/>
              </a:spcBef>
              <a:spcAft>
                <a:spcPts val="0"/>
              </a:spcAft>
              <a:buClr>
                <a:srgbClr val="000000"/>
              </a:buClr>
              <a:buSzPts val="2500"/>
              <a:buFont typeface="Arial"/>
              <a:buNone/>
            </a:pPr>
            <a:endParaRPr sz="2500" b="0" i="0" u="none" strike="noStrike" cap="none" dirty="0">
              <a:solidFill>
                <a:schemeClr val="dk1"/>
              </a:solidFill>
              <a:latin typeface="Century Gothic"/>
              <a:ea typeface="Century Gothic"/>
              <a:cs typeface="Century Gothic"/>
              <a:sym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1"/>
          <p:cNvSpPr txBox="1">
            <a:spLocks noGrp="1"/>
          </p:cNvSpPr>
          <p:nvPr>
            <p:ph type="body" idx="1"/>
          </p:nvPr>
        </p:nvSpPr>
        <p:spPr>
          <a:xfrm>
            <a:off x="1094750" y="525000"/>
            <a:ext cx="11078100" cy="9228600"/>
          </a:xfrm>
          <a:prstGeom prst="rect">
            <a:avLst/>
          </a:prstGeom>
          <a:noFill/>
          <a:ln>
            <a:noFill/>
          </a:ln>
        </p:spPr>
        <p:txBody>
          <a:bodyPr spcFirstLastPara="1" wrap="square" lIns="50800" tIns="50800" rIns="50800" bIns="50800" anchor="ctr" anchorCtr="0">
            <a:noAutofit/>
          </a:bodyPr>
          <a:lstStyle/>
          <a:p>
            <a:pPr marL="228600" lvl="0" indent="0" algn="just" rtl="0">
              <a:lnSpc>
                <a:spcPct val="90000"/>
              </a:lnSpc>
              <a:spcBef>
                <a:spcPts val="2000"/>
              </a:spcBef>
              <a:spcAft>
                <a:spcPts val="0"/>
              </a:spcAft>
              <a:buNone/>
            </a:pPr>
            <a:r>
              <a:rPr lang="en-GB" sz="4100" b="1" dirty="0">
                <a:solidFill>
                  <a:schemeClr val="dk1"/>
                </a:solidFill>
                <a:latin typeface="Century Gothic"/>
                <a:ea typeface="Century Gothic"/>
                <a:cs typeface="Century Gothic"/>
                <a:sym typeface="Century Gothic"/>
              </a:rPr>
              <a:t>Female care leavers in Kampala discussion of what a social worker is:</a:t>
            </a:r>
            <a:endParaRPr sz="4100" dirty="0">
              <a:solidFill>
                <a:schemeClr val="dk1"/>
              </a:solidFill>
              <a:latin typeface="Century Gothic"/>
              <a:ea typeface="Century Gothic"/>
              <a:cs typeface="Century Gothic"/>
              <a:sym typeface="Century Gothic"/>
            </a:endParaRPr>
          </a:p>
          <a:p>
            <a:pPr marL="228600" lvl="0" indent="-391160" algn="just" rtl="0">
              <a:lnSpc>
                <a:spcPct val="90000"/>
              </a:lnSpc>
              <a:spcBef>
                <a:spcPts val="2400"/>
              </a:spcBef>
              <a:spcAft>
                <a:spcPts val="0"/>
              </a:spcAft>
              <a:buClr>
                <a:schemeClr val="dk1"/>
              </a:buClr>
              <a:buSzPts val="4100"/>
              <a:buFont typeface="Century Gothic"/>
              <a:buChar char="•"/>
            </a:pPr>
            <a:r>
              <a:rPr lang="en-GB" sz="4100" dirty="0">
                <a:solidFill>
                  <a:schemeClr val="dk1"/>
                </a:solidFill>
                <a:latin typeface="Century Gothic"/>
                <a:ea typeface="Century Gothic"/>
                <a:cs typeface="Century Gothic"/>
                <a:sym typeface="Century Gothic"/>
              </a:rPr>
              <a:t> “Someone working on behalf of an organization.  The person who is in the field. Like a messenger for an organization.  They go into the field and do research and take back information to the organisation, with the aim of helping.”</a:t>
            </a:r>
            <a:endParaRPr sz="4100" dirty="0">
              <a:solidFill>
                <a:schemeClr val="dk1"/>
              </a:solidFill>
              <a:latin typeface="Century Gothic"/>
              <a:ea typeface="Century Gothic"/>
              <a:cs typeface="Century Gothic"/>
              <a:sym typeface="Century Gothic"/>
            </a:endParaRPr>
          </a:p>
          <a:p>
            <a:pPr marL="0" lvl="0" indent="0" algn="just" rtl="0">
              <a:lnSpc>
                <a:spcPct val="90000"/>
              </a:lnSpc>
              <a:spcBef>
                <a:spcPts val="2400"/>
              </a:spcBef>
              <a:spcAft>
                <a:spcPts val="0"/>
              </a:spcAft>
              <a:buClr>
                <a:schemeClr val="dk1"/>
              </a:buClr>
              <a:buSzPts val="2800"/>
              <a:buFont typeface="Arial"/>
              <a:buNone/>
            </a:pPr>
            <a:r>
              <a:rPr lang="en-GB" sz="4100" dirty="0">
                <a:solidFill>
                  <a:schemeClr val="dk1"/>
                </a:solidFill>
                <a:latin typeface="Century Gothic"/>
                <a:ea typeface="Century Gothic"/>
                <a:cs typeface="Century Gothic"/>
                <a:sym typeface="Century Gothic"/>
              </a:rPr>
              <a:t> </a:t>
            </a:r>
            <a:endParaRPr sz="4100" dirty="0">
              <a:solidFill>
                <a:schemeClr val="dk1"/>
              </a:solidFill>
              <a:latin typeface="Century Gothic"/>
              <a:ea typeface="Century Gothic"/>
              <a:cs typeface="Century Gothic"/>
              <a:sym typeface="Century Gothic"/>
            </a:endParaRPr>
          </a:p>
          <a:p>
            <a:pPr marL="228600" lvl="0" indent="-391160" algn="just" rtl="0">
              <a:lnSpc>
                <a:spcPct val="90000"/>
              </a:lnSpc>
              <a:spcBef>
                <a:spcPts val="2400"/>
              </a:spcBef>
              <a:spcAft>
                <a:spcPts val="0"/>
              </a:spcAft>
              <a:buClr>
                <a:schemeClr val="dk1"/>
              </a:buClr>
              <a:buSzPts val="4100"/>
              <a:buFont typeface="Century Gothic"/>
              <a:buChar char="•"/>
            </a:pPr>
            <a:r>
              <a:rPr lang="en-GB" sz="4100" dirty="0">
                <a:solidFill>
                  <a:schemeClr val="dk1"/>
                </a:solidFill>
                <a:latin typeface="Century Gothic"/>
                <a:ea typeface="Century Gothic"/>
                <a:cs typeface="Century Gothic"/>
                <a:sym typeface="Century Gothic"/>
              </a:rPr>
              <a:t>“A social worker is a mediator between the community and the organisation according to their required needs.”  </a:t>
            </a:r>
            <a:endParaRPr sz="4200" dirty="0">
              <a:solidFill>
                <a:schemeClr val="dk1"/>
              </a:solidFill>
              <a:latin typeface="Century Gothic"/>
              <a:ea typeface="Century Gothic"/>
              <a:cs typeface="Century Gothic"/>
              <a:sym typeface="Century Gothic"/>
            </a:endParaRPr>
          </a:p>
          <a:p>
            <a:pPr marL="457200" lvl="0" indent="0" algn="l" rtl="0">
              <a:lnSpc>
                <a:spcPct val="90000"/>
              </a:lnSpc>
              <a:spcBef>
                <a:spcPts val="0"/>
              </a:spcBef>
              <a:spcAft>
                <a:spcPts val="0"/>
              </a:spcAft>
              <a:buSzPts val="2610"/>
              <a:buNone/>
            </a:pPr>
            <a:endParaRPr sz="2900" dirty="0">
              <a:solidFill>
                <a:schemeClr val="dk1"/>
              </a:solidFill>
              <a:latin typeface="Century Gothic"/>
              <a:ea typeface="Century Gothic"/>
              <a:cs typeface="Century Gothic"/>
              <a:sym typeface="Century Gothic"/>
            </a:endParaRPr>
          </a:p>
          <a:p>
            <a:pPr marL="457200" lvl="0" indent="0" algn="l" rtl="0">
              <a:lnSpc>
                <a:spcPct val="90000"/>
              </a:lnSpc>
              <a:spcBef>
                <a:spcPts val="0"/>
              </a:spcBef>
              <a:spcAft>
                <a:spcPts val="0"/>
              </a:spcAft>
              <a:buClr>
                <a:schemeClr val="dk1"/>
              </a:buClr>
              <a:buSzPts val="2610"/>
              <a:buFont typeface="Arial"/>
              <a:buNone/>
            </a:pPr>
            <a:endParaRPr sz="2900" dirty="0">
              <a:solidFill>
                <a:schemeClr val="dk1"/>
              </a:solidFill>
              <a:latin typeface="Century Gothic"/>
              <a:ea typeface="Century Gothic"/>
              <a:cs typeface="Century Gothic"/>
              <a:sym typeface="Century Gothic"/>
            </a:endParaRPr>
          </a:p>
        </p:txBody>
      </p:sp>
      <p:pic>
        <p:nvPicPr>
          <p:cNvPr id="162" name="Google Shape;162;p11"/>
          <p:cNvPicPr preferRelativeResize="0"/>
          <p:nvPr/>
        </p:nvPicPr>
        <p:blipFill rotWithShape="1">
          <a:blip r:embed="rId3">
            <a:alphaModFix/>
          </a:blip>
          <a:srcRect l="18433"/>
          <a:stretch/>
        </p:blipFill>
        <p:spPr>
          <a:xfrm rot="-5400000">
            <a:off x="-4940309" y="3759745"/>
            <a:ext cx="10557013" cy="2278838"/>
          </a:xfrm>
          <a:prstGeom prst="rect">
            <a:avLst/>
          </a:prstGeom>
          <a:noFill/>
          <a:ln>
            <a:noFill/>
          </a:ln>
        </p:spPr>
      </p:pic>
      <p:sp>
        <p:nvSpPr>
          <p:cNvPr id="163" name="Google Shape;163;p11"/>
          <p:cNvSpPr txBox="1"/>
          <p:nvPr/>
        </p:nvSpPr>
        <p:spPr>
          <a:xfrm>
            <a:off x="2285150" y="0"/>
            <a:ext cx="9887700" cy="877200"/>
          </a:xfrm>
          <a:prstGeom prst="rect">
            <a:avLst/>
          </a:prstGeom>
          <a:noFill/>
          <a:ln>
            <a:noFill/>
          </a:ln>
        </p:spPr>
        <p:txBody>
          <a:bodyPr spcFirstLastPara="1" wrap="square" lIns="91425" tIns="91425" rIns="91425" bIns="91425" anchor="t" anchorCtr="0">
            <a:spAutoFit/>
          </a:bodyPr>
          <a:lstStyle/>
          <a:p>
            <a:pPr marL="69850" marR="0" lvl="0" indent="0" algn="l" rtl="0">
              <a:lnSpc>
                <a:spcPct val="90000"/>
              </a:lnSpc>
              <a:spcBef>
                <a:spcPts val="0"/>
              </a:spcBef>
              <a:spcAft>
                <a:spcPts val="0"/>
              </a:spcAft>
              <a:buClr>
                <a:srgbClr val="000000"/>
              </a:buClr>
              <a:buSzPts val="2500"/>
              <a:buFont typeface="Arial"/>
              <a:buNone/>
            </a:pPr>
            <a:endParaRPr sz="2500" b="0" i="0" u="none" strike="noStrike" cap="none" dirty="0">
              <a:solidFill>
                <a:schemeClr val="dk1"/>
              </a:solidFill>
              <a:latin typeface="Century Gothic"/>
              <a:ea typeface="Century Gothic"/>
              <a:cs typeface="Century Gothic"/>
              <a:sym typeface="Century Gothic"/>
            </a:endParaRPr>
          </a:p>
          <a:p>
            <a:pPr marL="69850" marR="0" lvl="0" indent="0" algn="l" rtl="0">
              <a:lnSpc>
                <a:spcPct val="90000"/>
              </a:lnSpc>
              <a:spcBef>
                <a:spcPts val="0"/>
              </a:spcBef>
              <a:spcAft>
                <a:spcPts val="0"/>
              </a:spcAft>
              <a:buClr>
                <a:srgbClr val="000000"/>
              </a:buClr>
              <a:buSzPts val="2500"/>
              <a:buFont typeface="Arial"/>
              <a:buNone/>
            </a:pPr>
            <a:endParaRPr sz="2500" b="0" i="0" u="none" strike="noStrike" cap="none" dirty="0">
              <a:solidFill>
                <a:schemeClr val="dk1"/>
              </a:solidFill>
              <a:latin typeface="Century Gothic"/>
              <a:ea typeface="Century Gothic"/>
              <a:cs typeface="Century Gothic"/>
              <a:sym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0"/>
          <p:cNvSpPr/>
          <p:nvPr/>
        </p:nvSpPr>
        <p:spPr>
          <a:xfrm>
            <a:off x="-157200" y="-273591"/>
            <a:ext cx="13319100" cy="10300800"/>
          </a:xfrm>
          <a:prstGeom prst="rect">
            <a:avLst/>
          </a:prstGeom>
          <a:solidFill>
            <a:srgbClr val="CE6227"/>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endParaRPr sz="2400" b="1" i="0" u="none" strike="noStrike" cap="none" dirty="0">
              <a:solidFill>
                <a:srgbClr val="000000"/>
              </a:solidFill>
              <a:latin typeface="Helvetica Neue"/>
              <a:ea typeface="Helvetica Neue"/>
              <a:cs typeface="Helvetica Neue"/>
              <a:sym typeface="Helvetica Neue"/>
            </a:endParaRPr>
          </a:p>
        </p:txBody>
      </p:sp>
      <p:sp>
        <p:nvSpPr>
          <p:cNvPr id="169" name="Google Shape;169;p30"/>
          <p:cNvSpPr txBox="1"/>
          <p:nvPr/>
        </p:nvSpPr>
        <p:spPr>
          <a:xfrm>
            <a:off x="549835" y="2055515"/>
            <a:ext cx="11905200" cy="5642700"/>
          </a:xfrm>
          <a:prstGeom prst="rect">
            <a:avLst/>
          </a:prstGeom>
          <a:no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0"/>
              <a:buFont typeface="Arial"/>
              <a:buNone/>
            </a:pPr>
            <a:r>
              <a:rPr lang="en-GB" sz="9900" dirty="0">
                <a:solidFill>
                  <a:srgbClr val="FFFFFF"/>
                </a:solidFill>
                <a:latin typeface="Century Gothic"/>
                <a:ea typeface="Century Gothic"/>
                <a:cs typeface="Century Gothic"/>
                <a:sym typeface="Century Gothic"/>
              </a:rPr>
              <a:t>Who supports a Family?</a:t>
            </a:r>
            <a:endParaRPr sz="9900" b="0" i="0" u="none" strike="noStrike" cap="none" dirty="0">
              <a:solidFill>
                <a:srgbClr val="FFFFFF"/>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g2d1f3008c35_1_5"/>
          <p:cNvSpPr txBox="1">
            <a:spLocks noGrp="1"/>
          </p:cNvSpPr>
          <p:nvPr>
            <p:ph type="body" idx="1"/>
          </p:nvPr>
        </p:nvSpPr>
        <p:spPr>
          <a:xfrm>
            <a:off x="1224000" y="0"/>
            <a:ext cx="11082300" cy="7517100"/>
          </a:xfrm>
          <a:prstGeom prst="rect">
            <a:avLst/>
          </a:prstGeom>
          <a:noFill/>
          <a:ln>
            <a:noFill/>
          </a:ln>
        </p:spPr>
        <p:txBody>
          <a:bodyPr spcFirstLastPara="1" wrap="square" lIns="50800" tIns="50800" rIns="50800" bIns="50800" anchor="ctr" anchorCtr="0">
            <a:noAutofit/>
          </a:bodyPr>
          <a:lstStyle/>
          <a:p>
            <a:pPr marL="0" lvl="0" indent="0" algn="l" rtl="0">
              <a:lnSpc>
                <a:spcPct val="90000"/>
              </a:lnSpc>
              <a:spcBef>
                <a:spcPts val="0"/>
              </a:spcBef>
              <a:spcAft>
                <a:spcPts val="0"/>
              </a:spcAft>
              <a:buClr>
                <a:schemeClr val="dk1"/>
              </a:buClr>
              <a:buSzPts val="4000"/>
              <a:buFont typeface="Play"/>
              <a:buNone/>
            </a:pPr>
            <a:r>
              <a:rPr lang="en-GB" sz="4300" b="1" dirty="0">
                <a:solidFill>
                  <a:schemeClr val="dk1"/>
                </a:solidFill>
                <a:latin typeface="Century Gothic"/>
                <a:ea typeface="Century Gothic"/>
                <a:cs typeface="Century Gothic"/>
                <a:sym typeface="Century Gothic"/>
              </a:rPr>
              <a:t>How can social workers help me and my family? </a:t>
            </a:r>
            <a:endParaRPr sz="2800" b="1" dirty="0">
              <a:solidFill>
                <a:schemeClr val="dk1"/>
              </a:solidFill>
              <a:latin typeface="Century Gothic"/>
              <a:ea typeface="Century Gothic"/>
              <a:cs typeface="Century Gothic"/>
              <a:sym typeface="Century Gothic"/>
            </a:endParaRPr>
          </a:p>
          <a:p>
            <a:pPr marL="457200" lvl="0" indent="0" algn="l" rtl="0">
              <a:lnSpc>
                <a:spcPct val="90000"/>
              </a:lnSpc>
              <a:spcBef>
                <a:spcPts val="0"/>
              </a:spcBef>
              <a:spcAft>
                <a:spcPts val="0"/>
              </a:spcAft>
              <a:buSzPts val="2610"/>
              <a:buNone/>
            </a:pPr>
            <a:endParaRPr sz="2500" dirty="0">
              <a:solidFill>
                <a:schemeClr val="dk1"/>
              </a:solidFill>
              <a:latin typeface="Century Gothic"/>
              <a:ea typeface="Century Gothic"/>
              <a:cs typeface="Century Gothic"/>
              <a:sym typeface="Century Gothic"/>
            </a:endParaRPr>
          </a:p>
          <a:p>
            <a:pPr marL="457200" lvl="0" indent="0" algn="l" rtl="0">
              <a:lnSpc>
                <a:spcPct val="90000"/>
              </a:lnSpc>
              <a:spcBef>
                <a:spcPts val="0"/>
              </a:spcBef>
              <a:spcAft>
                <a:spcPts val="0"/>
              </a:spcAft>
              <a:buSzPts val="2610"/>
              <a:buNone/>
            </a:pPr>
            <a:endParaRPr sz="2500" dirty="0">
              <a:solidFill>
                <a:schemeClr val="dk1"/>
              </a:solidFill>
              <a:latin typeface="Century Gothic"/>
              <a:ea typeface="Century Gothic"/>
              <a:cs typeface="Century Gothic"/>
              <a:sym typeface="Century Gothic"/>
            </a:endParaRPr>
          </a:p>
          <a:p>
            <a:pPr marL="457200" lvl="0" indent="0" algn="l" rtl="0">
              <a:lnSpc>
                <a:spcPct val="90000"/>
              </a:lnSpc>
              <a:spcBef>
                <a:spcPts val="0"/>
              </a:spcBef>
              <a:spcAft>
                <a:spcPts val="0"/>
              </a:spcAft>
              <a:buSzPts val="2610"/>
              <a:buNone/>
            </a:pPr>
            <a:endParaRPr sz="2500" dirty="0">
              <a:solidFill>
                <a:schemeClr val="dk1"/>
              </a:solidFill>
              <a:latin typeface="Century Gothic"/>
              <a:ea typeface="Century Gothic"/>
              <a:cs typeface="Century Gothic"/>
              <a:sym typeface="Century Gothic"/>
            </a:endParaRPr>
          </a:p>
          <a:p>
            <a:pPr marL="457200" lvl="0" indent="0" algn="l" rtl="0">
              <a:lnSpc>
                <a:spcPct val="90000"/>
              </a:lnSpc>
              <a:spcBef>
                <a:spcPts val="0"/>
              </a:spcBef>
              <a:spcAft>
                <a:spcPts val="0"/>
              </a:spcAft>
              <a:buSzPts val="2610"/>
              <a:buNone/>
            </a:pPr>
            <a:endParaRPr sz="2500" dirty="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SzPts val="2610"/>
              <a:buNone/>
            </a:pPr>
            <a:endParaRPr sz="2700" dirty="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SzPts val="2610"/>
              <a:buNone/>
            </a:pPr>
            <a:endParaRPr sz="2700" dirty="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SzPts val="2610"/>
              <a:buNone/>
            </a:pPr>
            <a:endParaRPr sz="2700" dirty="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SzPts val="2610"/>
              <a:buNone/>
            </a:pPr>
            <a:endParaRPr sz="2500" dirty="0">
              <a:solidFill>
                <a:schemeClr val="dk1"/>
              </a:solidFill>
              <a:latin typeface="Century Gothic"/>
              <a:ea typeface="Century Gothic"/>
              <a:cs typeface="Century Gothic"/>
              <a:sym typeface="Century Gothic"/>
            </a:endParaRPr>
          </a:p>
          <a:p>
            <a:pPr marL="457200" lvl="0" indent="0" algn="l" rtl="0">
              <a:lnSpc>
                <a:spcPct val="90000"/>
              </a:lnSpc>
              <a:spcBef>
                <a:spcPts val="0"/>
              </a:spcBef>
              <a:spcAft>
                <a:spcPts val="0"/>
              </a:spcAft>
              <a:buSzPts val="2610"/>
              <a:buNone/>
            </a:pPr>
            <a:r>
              <a:rPr lang="en-GB" sz="2500" dirty="0">
                <a:solidFill>
                  <a:schemeClr val="dk1"/>
                </a:solidFill>
                <a:latin typeface="Century Gothic"/>
                <a:ea typeface="Century Gothic"/>
                <a:cs typeface="Century Gothic"/>
                <a:sym typeface="Century Gothic"/>
              </a:rPr>
              <a:t> </a:t>
            </a:r>
            <a:endParaRPr sz="2500" dirty="0">
              <a:solidFill>
                <a:schemeClr val="dk1"/>
              </a:solidFill>
              <a:latin typeface="Century Gothic"/>
              <a:ea typeface="Century Gothic"/>
              <a:cs typeface="Century Gothic"/>
              <a:sym typeface="Century Gothic"/>
            </a:endParaRPr>
          </a:p>
          <a:p>
            <a:pPr marL="457200" lvl="0" indent="0" algn="l" rtl="0">
              <a:lnSpc>
                <a:spcPct val="90000"/>
              </a:lnSpc>
              <a:spcBef>
                <a:spcPts val="0"/>
              </a:spcBef>
              <a:spcAft>
                <a:spcPts val="0"/>
              </a:spcAft>
              <a:buSzPts val="2610"/>
              <a:buNone/>
            </a:pPr>
            <a:endParaRPr sz="2500" dirty="0">
              <a:solidFill>
                <a:schemeClr val="dk1"/>
              </a:solidFill>
              <a:latin typeface="Century Gothic"/>
              <a:ea typeface="Century Gothic"/>
              <a:cs typeface="Century Gothic"/>
              <a:sym typeface="Century Gothic"/>
            </a:endParaRPr>
          </a:p>
          <a:p>
            <a:pPr marL="457200" lvl="0" indent="0" algn="l" rtl="0">
              <a:lnSpc>
                <a:spcPct val="90000"/>
              </a:lnSpc>
              <a:spcBef>
                <a:spcPts val="0"/>
              </a:spcBef>
              <a:spcAft>
                <a:spcPts val="0"/>
              </a:spcAft>
              <a:buSzPts val="2610"/>
              <a:buNone/>
            </a:pPr>
            <a:endParaRPr sz="2500" dirty="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SzPts val="2610"/>
              <a:buNone/>
            </a:pPr>
            <a:endParaRPr sz="2500" dirty="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SzPts val="2610"/>
              <a:buNone/>
            </a:pPr>
            <a:endParaRPr sz="2500" dirty="0">
              <a:solidFill>
                <a:schemeClr val="dk1"/>
              </a:solidFill>
              <a:latin typeface="Century Gothic"/>
              <a:ea typeface="Century Gothic"/>
              <a:cs typeface="Century Gothic"/>
              <a:sym typeface="Century Gothic"/>
            </a:endParaRPr>
          </a:p>
        </p:txBody>
      </p:sp>
      <p:pic>
        <p:nvPicPr>
          <p:cNvPr id="181" name="Google Shape;181;g2d1f3008c35_1_5"/>
          <p:cNvPicPr preferRelativeResize="0"/>
          <p:nvPr/>
        </p:nvPicPr>
        <p:blipFill rotWithShape="1">
          <a:blip r:embed="rId3">
            <a:alphaModFix/>
          </a:blip>
          <a:srcRect l="18433"/>
          <a:stretch/>
        </p:blipFill>
        <p:spPr>
          <a:xfrm rot="-5400000">
            <a:off x="-4940309" y="3759745"/>
            <a:ext cx="10557013" cy="2278838"/>
          </a:xfrm>
          <a:prstGeom prst="rect">
            <a:avLst/>
          </a:prstGeom>
          <a:noFill/>
          <a:ln>
            <a:noFill/>
          </a:ln>
        </p:spPr>
      </p:pic>
      <p:pic>
        <p:nvPicPr>
          <p:cNvPr id="182" name="Google Shape;182;g2d1f3008c35_1_5"/>
          <p:cNvPicPr preferRelativeResize="0"/>
          <p:nvPr/>
        </p:nvPicPr>
        <p:blipFill rotWithShape="1">
          <a:blip r:embed="rId4">
            <a:alphaModFix/>
          </a:blip>
          <a:srcRect/>
          <a:stretch/>
        </p:blipFill>
        <p:spPr>
          <a:xfrm>
            <a:off x="1687025" y="2305375"/>
            <a:ext cx="11317773" cy="60789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6"/>
          <p:cNvSpPr txBox="1">
            <a:spLocks noGrp="1"/>
          </p:cNvSpPr>
          <p:nvPr>
            <p:ph type="body" idx="1"/>
          </p:nvPr>
        </p:nvSpPr>
        <p:spPr>
          <a:xfrm>
            <a:off x="1050700" y="670650"/>
            <a:ext cx="11954100" cy="9267000"/>
          </a:xfrm>
          <a:prstGeom prst="rect">
            <a:avLst/>
          </a:prstGeom>
          <a:noFill/>
          <a:ln>
            <a:noFill/>
          </a:ln>
        </p:spPr>
        <p:txBody>
          <a:bodyPr spcFirstLastPara="1" wrap="square" lIns="50800" tIns="50800" rIns="50800" bIns="50800" anchor="ctr" anchorCtr="0">
            <a:noAutofit/>
          </a:bodyPr>
          <a:lstStyle/>
          <a:p>
            <a:pPr marL="0" lvl="0" indent="0" algn="l" rtl="0">
              <a:lnSpc>
                <a:spcPct val="90000"/>
              </a:lnSpc>
              <a:spcBef>
                <a:spcPts val="0"/>
              </a:spcBef>
              <a:spcAft>
                <a:spcPts val="0"/>
              </a:spcAft>
              <a:buNone/>
            </a:pPr>
            <a:r>
              <a:rPr lang="en-GB" sz="4400" dirty="0">
                <a:solidFill>
                  <a:schemeClr val="dk1"/>
                </a:solidFill>
                <a:latin typeface="Play"/>
                <a:ea typeface="Play"/>
                <a:cs typeface="Play"/>
                <a:sym typeface="Play"/>
              </a:rPr>
              <a:t>Key findings</a:t>
            </a:r>
            <a:endParaRPr sz="4400" dirty="0">
              <a:solidFill>
                <a:schemeClr val="dk1"/>
              </a:solidFill>
              <a:latin typeface="Play"/>
              <a:ea typeface="Play"/>
              <a:cs typeface="Play"/>
              <a:sym typeface="Play"/>
            </a:endParaRPr>
          </a:p>
          <a:p>
            <a:pPr marL="0" lvl="0" indent="0" algn="l" rtl="0">
              <a:lnSpc>
                <a:spcPct val="90000"/>
              </a:lnSpc>
              <a:spcBef>
                <a:spcPts val="0"/>
              </a:spcBef>
              <a:spcAft>
                <a:spcPts val="0"/>
              </a:spcAft>
              <a:buNone/>
            </a:pPr>
            <a:r>
              <a:rPr lang="en-GB" sz="2500" b="1" dirty="0">
                <a:solidFill>
                  <a:schemeClr val="dk1"/>
                </a:solidFill>
                <a:latin typeface="Century Gothic"/>
                <a:ea typeface="Century Gothic"/>
                <a:cs typeface="Century Gothic"/>
                <a:sym typeface="Century Gothic"/>
              </a:rPr>
              <a:t>Material Support</a:t>
            </a:r>
            <a:endParaRPr sz="3500" dirty="0">
              <a:solidFill>
                <a:schemeClr val="dk1"/>
              </a:solidFill>
              <a:latin typeface="Century Gothic"/>
              <a:ea typeface="Century Gothic"/>
              <a:cs typeface="Century Gothic"/>
              <a:sym typeface="Century Gothic"/>
            </a:endParaRPr>
          </a:p>
          <a:p>
            <a:pPr marL="457200" lvl="0" indent="-387350" algn="l" rtl="0">
              <a:lnSpc>
                <a:spcPct val="90000"/>
              </a:lnSpc>
              <a:spcBef>
                <a:spcPts val="800"/>
              </a:spcBef>
              <a:spcAft>
                <a:spcPts val="0"/>
              </a:spcAft>
              <a:buClr>
                <a:schemeClr val="dk1"/>
              </a:buClr>
              <a:buSzPts val="2500"/>
              <a:buFont typeface="Century Gothic"/>
              <a:buChar char="•"/>
            </a:pPr>
            <a:r>
              <a:rPr lang="en-GB" sz="2500" dirty="0">
                <a:solidFill>
                  <a:schemeClr val="dk1"/>
                </a:solidFill>
                <a:latin typeface="Century Gothic"/>
                <a:ea typeface="Century Gothic"/>
                <a:cs typeface="Century Gothic"/>
                <a:sym typeface="Century Gothic"/>
              </a:rPr>
              <a:t>Overall, support for increasing household incomes was the form of support most mentioned during the group discussions.</a:t>
            </a:r>
            <a:endParaRPr lang="en-GB" sz="2500" dirty="0">
              <a:solidFill>
                <a:srgbClr val="434343"/>
              </a:solidFill>
              <a:latin typeface="Century Gothic"/>
              <a:ea typeface="Century Gothic"/>
              <a:cs typeface="Century Gothic"/>
              <a:sym typeface="Century Gothic"/>
            </a:endParaRPr>
          </a:p>
          <a:p>
            <a:pPr marL="69850" lvl="0" indent="0" algn="l" rtl="0">
              <a:lnSpc>
                <a:spcPct val="90000"/>
              </a:lnSpc>
              <a:spcBef>
                <a:spcPts val="800"/>
              </a:spcBef>
              <a:spcAft>
                <a:spcPts val="0"/>
              </a:spcAft>
              <a:buClr>
                <a:schemeClr val="dk1"/>
              </a:buClr>
              <a:buSzPts val="2500"/>
              <a:buNone/>
            </a:pPr>
            <a:r>
              <a:rPr lang="en-GB" sz="2500" dirty="0">
                <a:solidFill>
                  <a:schemeClr val="dk1"/>
                </a:solidFill>
                <a:latin typeface="Century Gothic"/>
                <a:ea typeface="Century Gothic"/>
                <a:cs typeface="Century Gothic"/>
                <a:sym typeface="Century Gothic"/>
              </a:rPr>
              <a:t>“</a:t>
            </a:r>
            <a:r>
              <a:rPr lang="en-GB" sz="2100" b="1" i="1" dirty="0">
                <a:solidFill>
                  <a:schemeClr val="dk1"/>
                </a:solidFill>
                <a:latin typeface="Century Gothic"/>
                <a:ea typeface="Century Gothic"/>
                <a:cs typeface="Century Gothic"/>
                <a:sym typeface="Century Gothic"/>
              </a:rPr>
              <a:t>A social worker should start something for the family, initiating a program for the family that provides basic education on business, teaching them how to manage and sustain a family business effectively.” (Young woman care leaver, Kampala) </a:t>
            </a:r>
          </a:p>
          <a:p>
            <a:pPr marL="69850" lvl="0" indent="0" algn="l" rtl="0">
              <a:lnSpc>
                <a:spcPct val="90000"/>
              </a:lnSpc>
              <a:spcBef>
                <a:spcPts val="800"/>
              </a:spcBef>
              <a:spcAft>
                <a:spcPts val="0"/>
              </a:spcAft>
              <a:buClr>
                <a:schemeClr val="dk1"/>
              </a:buClr>
              <a:buSzPts val="2500"/>
              <a:buNone/>
            </a:pPr>
            <a:endParaRPr lang="en-GB" sz="2000" i="1" dirty="0">
              <a:solidFill>
                <a:schemeClr val="dk1"/>
              </a:solidFill>
              <a:latin typeface="Century Gothic"/>
              <a:ea typeface="Century Gothic"/>
              <a:cs typeface="Century Gothic"/>
              <a:sym typeface="Century Gothic"/>
            </a:endParaRPr>
          </a:p>
          <a:p>
            <a:pPr marL="457200" lvl="0" indent="-387350" algn="l" rtl="0">
              <a:lnSpc>
                <a:spcPct val="90000"/>
              </a:lnSpc>
              <a:spcBef>
                <a:spcPts val="0"/>
              </a:spcBef>
              <a:spcAft>
                <a:spcPts val="0"/>
              </a:spcAft>
              <a:buClr>
                <a:schemeClr val="dk1"/>
              </a:buClr>
              <a:buSzPts val="2500"/>
              <a:buFont typeface="Century Gothic"/>
              <a:buChar char="•"/>
            </a:pPr>
            <a:r>
              <a:rPr lang="en-GB" sz="2100" b="1" i="1" dirty="0">
                <a:solidFill>
                  <a:schemeClr val="dk1"/>
                </a:solidFill>
                <a:latin typeface="Century Gothic"/>
                <a:ea typeface="Century Gothic"/>
                <a:cs typeface="Century Gothic"/>
                <a:sym typeface="Century Gothic"/>
              </a:rPr>
              <a:t>“For me at home our house had fallen down he brought materials and they built for us a house.” (Boy reintegrated from residential care, Mpigi) </a:t>
            </a:r>
            <a:endParaRPr sz="2100" b="1" dirty="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Clr>
                <a:schemeClr val="dk1"/>
              </a:buClr>
              <a:buSzPts val="2800"/>
              <a:buFont typeface="Arial"/>
              <a:buNone/>
            </a:pPr>
            <a:endParaRPr sz="1800" b="1" i="1" dirty="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r>
              <a:rPr lang="en-GB" sz="2500" b="1" dirty="0">
                <a:solidFill>
                  <a:schemeClr val="dk1"/>
                </a:solidFill>
                <a:latin typeface="Century Gothic"/>
                <a:ea typeface="Century Gothic"/>
                <a:cs typeface="Century Gothic"/>
                <a:sym typeface="Century Gothic"/>
              </a:rPr>
              <a:t>Schooling and Vocational Training</a:t>
            </a:r>
            <a:endParaRPr sz="3500" dirty="0">
              <a:solidFill>
                <a:schemeClr val="dk1"/>
              </a:solidFill>
              <a:latin typeface="Century Gothic"/>
              <a:ea typeface="Century Gothic"/>
              <a:cs typeface="Century Gothic"/>
              <a:sym typeface="Century Gothic"/>
            </a:endParaRPr>
          </a:p>
          <a:p>
            <a:pPr marL="457200" lvl="0" indent="-387350" algn="l" rtl="0">
              <a:lnSpc>
                <a:spcPct val="90000"/>
              </a:lnSpc>
              <a:spcBef>
                <a:spcPts val="800"/>
              </a:spcBef>
              <a:spcAft>
                <a:spcPts val="0"/>
              </a:spcAft>
              <a:buClr>
                <a:schemeClr val="dk1"/>
              </a:buClr>
              <a:buSzPts val="2500"/>
              <a:buFont typeface="Century Gothic"/>
              <a:buChar char="•"/>
            </a:pPr>
            <a:r>
              <a:rPr lang="en-GB" sz="2500" dirty="0">
                <a:solidFill>
                  <a:schemeClr val="dk1"/>
                </a:solidFill>
                <a:latin typeface="Century Gothic"/>
                <a:ea typeface="Century Gothic"/>
                <a:cs typeface="Century Gothic"/>
                <a:sym typeface="Century Gothic"/>
              </a:rPr>
              <a:t>The second most commonly mentioned form of support was help with schooling and vocational training, and this largely referred to help with school fees, books or uniforms (so another form of material support).  Care leavers also highlighted the need for practical vocational training so that they could earn a living. </a:t>
            </a:r>
          </a:p>
          <a:p>
            <a:pPr marL="69850" lvl="0" indent="0" algn="l" rtl="0">
              <a:lnSpc>
                <a:spcPct val="90000"/>
              </a:lnSpc>
              <a:spcBef>
                <a:spcPts val="800"/>
              </a:spcBef>
              <a:spcAft>
                <a:spcPts val="0"/>
              </a:spcAft>
              <a:buClr>
                <a:schemeClr val="dk1"/>
              </a:buClr>
              <a:buSzPts val="2500"/>
              <a:buNone/>
            </a:pPr>
            <a:endParaRPr sz="2500" dirty="0">
              <a:solidFill>
                <a:srgbClr val="434343"/>
              </a:solidFill>
              <a:latin typeface="Century Gothic"/>
              <a:ea typeface="Century Gothic"/>
              <a:cs typeface="Century Gothic"/>
              <a:sym typeface="Century Gothic"/>
            </a:endParaRPr>
          </a:p>
          <a:p>
            <a:pPr marL="69850" lvl="0" indent="0" algn="l" rtl="0">
              <a:lnSpc>
                <a:spcPct val="90000"/>
              </a:lnSpc>
              <a:spcBef>
                <a:spcPts val="0"/>
              </a:spcBef>
              <a:spcAft>
                <a:spcPts val="0"/>
              </a:spcAft>
              <a:buClr>
                <a:schemeClr val="dk1"/>
              </a:buClr>
              <a:buSzPts val="2500"/>
              <a:buNone/>
            </a:pPr>
            <a:r>
              <a:rPr lang="en-GB" sz="2100" b="1" i="1" dirty="0">
                <a:solidFill>
                  <a:schemeClr val="dk1"/>
                </a:solidFill>
                <a:latin typeface="Century Gothic"/>
                <a:ea typeface="Century Gothic"/>
                <a:cs typeface="Century Gothic"/>
                <a:sym typeface="Century Gothic"/>
              </a:rPr>
              <a:t>“They should pay for the school fees.” (Girl in a vulnerable family, Kampala)</a:t>
            </a:r>
          </a:p>
          <a:p>
            <a:pPr marL="69850" lvl="0" indent="0" algn="l" rtl="0">
              <a:lnSpc>
                <a:spcPct val="90000"/>
              </a:lnSpc>
              <a:spcBef>
                <a:spcPts val="0"/>
              </a:spcBef>
              <a:spcAft>
                <a:spcPts val="0"/>
              </a:spcAft>
              <a:buClr>
                <a:schemeClr val="dk1"/>
              </a:buClr>
              <a:buSzPts val="2500"/>
              <a:buNone/>
            </a:pPr>
            <a:r>
              <a:rPr lang="en-GB" sz="2100" b="1" i="1" dirty="0">
                <a:solidFill>
                  <a:schemeClr val="dk1"/>
                </a:solidFill>
                <a:latin typeface="Century Gothic"/>
                <a:ea typeface="Century Gothic"/>
                <a:cs typeface="Century Gothic"/>
                <a:sym typeface="Century Gothic"/>
              </a:rPr>
              <a:t> </a:t>
            </a:r>
            <a:endParaRPr sz="2100" b="1" i="1" dirty="0">
              <a:solidFill>
                <a:schemeClr val="dk1"/>
              </a:solidFill>
              <a:latin typeface="Century Gothic"/>
              <a:ea typeface="Century Gothic"/>
              <a:cs typeface="Century Gothic"/>
              <a:sym typeface="Century Gothic"/>
            </a:endParaRPr>
          </a:p>
          <a:p>
            <a:pPr marL="69850" lvl="0" indent="0" algn="l" rtl="0">
              <a:lnSpc>
                <a:spcPct val="90000"/>
              </a:lnSpc>
              <a:spcBef>
                <a:spcPts val="0"/>
              </a:spcBef>
              <a:spcAft>
                <a:spcPts val="0"/>
              </a:spcAft>
              <a:buClr>
                <a:schemeClr val="dk1"/>
              </a:buClr>
              <a:buSzPts val="2500"/>
              <a:buNone/>
            </a:pPr>
            <a:r>
              <a:rPr lang="en-GB" sz="2100" b="1" i="1" dirty="0">
                <a:solidFill>
                  <a:schemeClr val="dk1"/>
                </a:solidFill>
                <a:latin typeface="Century Gothic"/>
                <a:ea typeface="Century Gothic"/>
                <a:cs typeface="Century Gothic"/>
                <a:sym typeface="Century Gothic"/>
              </a:rPr>
              <a:t>“But a lot of times when we have failed to clear the school fees, I talk to Uncle X [a social worker] and he helps us.” (Girl in a vulnerable family, Mpigi) </a:t>
            </a:r>
            <a:endParaRPr sz="2100" b="1" i="1" dirty="0">
              <a:solidFill>
                <a:schemeClr val="dk1"/>
              </a:solidFill>
              <a:latin typeface="Century Gothic"/>
              <a:ea typeface="Century Gothic"/>
              <a:cs typeface="Century Gothic"/>
              <a:sym typeface="Century Gothic"/>
            </a:endParaRPr>
          </a:p>
          <a:p>
            <a:pPr marL="228600" lvl="0" indent="-157162" algn="l" rtl="0">
              <a:lnSpc>
                <a:spcPct val="90000"/>
              </a:lnSpc>
              <a:spcBef>
                <a:spcPts val="800"/>
              </a:spcBef>
              <a:spcAft>
                <a:spcPts val="0"/>
              </a:spcAft>
              <a:buClr>
                <a:schemeClr val="dk1"/>
              </a:buClr>
              <a:buSzPts val="1800"/>
              <a:buFont typeface="Arial"/>
              <a:buNone/>
            </a:pPr>
            <a:endParaRPr sz="2400" b="1" dirty="0">
              <a:solidFill>
                <a:schemeClr val="dk1"/>
              </a:solidFill>
              <a:latin typeface="Century Gothic"/>
              <a:ea typeface="Century Gothic"/>
              <a:cs typeface="Century Gothic"/>
              <a:sym typeface="Century Gothic"/>
            </a:endParaRPr>
          </a:p>
          <a:p>
            <a:pPr marL="0" lvl="0" indent="0" algn="l" rtl="0">
              <a:lnSpc>
                <a:spcPct val="200000"/>
              </a:lnSpc>
              <a:spcBef>
                <a:spcPts val="1000"/>
              </a:spcBef>
              <a:spcAft>
                <a:spcPts val="1000"/>
              </a:spcAft>
              <a:buNone/>
            </a:pPr>
            <a:endParaRPr sz="2700" dirty="0">
              <a:solidFill>
                <a:schemeClr val="dk1"/>
              </a:solidFill>
              <a:latin typeface="Century Gothic"/>
              <a:ea typeface="Century Gothic"/>
              <a:cs typeface="Century Gothic"/>
              <a:sym typeface="Century Gothic"/>
            </a:endParaRPr>
          </a:p>
        </p:txBody>
      </p:sp>
      <p:pic>
        <p:nvPicPr>
          <p:cNvPr id="188" name="Google Shape;188;p16"/>
          <p:cNvPicPr preferRelativeResize="0"/>
          <p:nvPr/>
        </p:nvPicPr>
        <p:blipFill rotWithShape="1">
          <a:blip r:embed="rId3">
            <a:alphaModFix/>
          </a:blip>
          <a:srcRect l="18433"/>
          <a:stretch/>
        </p:blipFill>
        <p:spPr>
          <a:xfrm rot="-5400000">
            <a:off x="-4453213" y="4178988"/>
            <a:ext cx="9652200" cy="15208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2ad20782d61_0_5"/>
          <p:cNvSpPr txBox="1">
            <a:spLocks noGrp="1"/>
          </p:cNvSpPr>
          <p:nvPr>
            <p:ph type="body" idx="1"/>
          </p:nvPr>
        </p:nvSpPr>
        <p:spPr>
          <a:xfrm>
            <a:off x="1133300" y="254001"/>
            <a:ext cx="11954100" cy="9835824"/>
          </a:xfrm>
          <a:prstGeom prst="rect">
            <a:avLst/>
          </a:prstGeom>
          <a:noFill/>
          <a:ln>
            <a:noFill/>
          </a:ln>
        </p:spPr>
        <p:txBody>
          <a:bodyPr spcFirstLastPara="1" wrap="square" lIns="50800" tIns="50800" rIns="50800" bIns="50800" anchor="ctr" anchorCtr="0">
            <a:noAutofit/>
          </a:bodyPr>
          <a:lstStyle/>
          <a:p>
            <a:pPr marL="457200" lvl="0" indent="-374650" algn="l" rtl="0">
              <a:lnSpc>
                <a:spcPct val="90000"/>
              </a:lnSpc>
              <a:spcBef>
                <a:spcPts val="0"/>
              </a:spcBef>
              <a:spcAft>
                <a:spcPts val="0"/>
              </a:spcAft>
              <a:buClr>
                <a:schemeClr val="dk1"/>
              </a:buClr>
              <a:buSzPts val="2300"/>
              <a:buFont typeface="Century Gothic"/>
              <a:buChar char="•"/>
            </a:pPr>
            <a:endParaRPr lang="en-GB" sz="2300" dirty="0">
              <a:solidFill>
                <a:schemeClr val="dk1"/>
              </a:solidFill>
              <a:latin typeface="Century Gothic"/>
              <a:ea typeface="Century Gothic"/>
              <a:cs typeface="Century Gothic"/>
              <a:sym typeface="Century Gothic"/>
            </a:endParaRPr>
          </a:p>
          <a:p>
            <a:pPr marL="457200" lvl="0" indent="-374650" algn="l" rtl="0">
              <a:lnSpc>
                <a:spcPct val="90000"/>
              </a:lnSpc>
              <a:spcBef>
                <a:spcPts val="0"/>
              </a:spcBef>
              <a:spcAft>
                <a:spcPts val="0"/>
              </a:spcAft>
              <a:buClr>
                <a:schemeClr val="dk1"/>
              </a:buClr>
              <a:buSzPts val="2300"/>
              <a:buFont typeface="Century Gothic"/>
              <a:buChar char="•"/>
            </a:pPr>
            <a:endParaRPr lang="en-GB" sz="2300" dirty="0">
              <a:solidFill>
                <a:schemeClr val="dk1"/>
              </a:solidFill>
              <a:latin typeface="Century Gothic"/>
              <a:ea typeface="Century Gothic"/>
              <a:cs typeface="Century Gothic"/>
              <a:sym typeface="Century Gothic"/>
            </a:endParaRPr>
          </a:p>
          <a:p>
            <a:pPr marL="457200" lvl="0" indent="-374650" algn="l" rtl="0">
              <a:lnSpc>
                <a:spcPct val="90000"/>
              </a:lnSpc>
              <a:spcBef>
                <a:spcPts val="0"/>
              </a:spcBef>
              <a:spcAft>
                <a:spcPts val="0"/>
              </a:spcAft>
              <a:buClr>
                <a:schemeClr val="dk1"/>
              </a:buClr>
              <a:buSzPts val="2300"/>
              <a:buFont typeface="Century Gothic"/>
              <a:buChar char="•"/>
            </a:pPr>
            <a:endParaRPr lang="en-GB" sz="2300" dirty="0">
              <a:solidFill>
                <a:schemeClr val="dk1"/>
              </a:solidFill>
              <a:latin typeface="Century Gothic"/>
              <a:ea typeface="Century Gothic"/>
              <a:cs typeface="Century Gothic"/>
              <a:sym typeface="Century Gothic"/>
            </a:endParaRPr>
          </a:p>
          <a:p>
            <a:pPr marL="82550" lvl="0" indent="0" algn="l" rtl="0">
              <a:lnSpc>
                <a:spcPct val="90000"/>
              </a:lnSpc>
              <a:spcBef>
                <a:spcPts val="0"/>
              </a:spcBef>
              <a:spcAft>
                <a:spcPts val="0"/>
              </a:spcAft>
              <a:buClr>
                <a:schemeClr val="dk1"/>
              </a:buClr>
              <a:buSzPts val="2300"/>
              <a:buNone/>
            </a:pPr>
            <a:r>
              <a:rPr lang="en-GB" sz="2300" dirty="0">
                <a:solidFill>
                  <a:schemeClr val="dk1"/>
                </a:solidFill>
                <a:latin typeface="Century Gothic"/>
                <a:ea typeface="Century Gothic"/>
                <a:cs typeface="Century Gothic"/>
                <a:sym typeface="Century Gothic"/>
              </a:rPr>
              <a:t>For children/ young adult care leavers: </a:t>
            </a:r>
            <a:endParaRPr sz="3300" dirty="0">
              <a:solidFill>
                <a:schemeClr val="dk1"/>
              </a:solidFill>
              <a:latin typeface="Century Gothic"/>
              <a:ea typeface="Century Gothic"/>
              <a:cs typeface="Century Gothic"/>
              <a:sym typeface="Century Gothic"/>
            </a:endParaRPr>
          </a:p>
          <a:p>
            <a:pPr marL="457200" lvl="0" indent="-374650" algn="l" rtl="0">
              <a:lnSpc>
                <a:spcPct val="90000"/>
              </a:lnSpc>
              <a:spcBef>
                <a:spcPts val="0"/>
              </a:spcBef>
              <a:spcAft>
                <a:spcPts val="0"/>
              </a:spcAft>
              <a:buClr>
                <a:schemeClr val="dk1"/>
              </a:buClr>
              <a:buSzPts val="2300"/>
              <a:buFont typeface="Century Gothic"/>
              <a:buChar char="•"/>
            </a:pPr>
            <a:r>
              <a:rPr lang="en-GB" sz="2300" b="1" dirty="0">
                <a:solidFill>
                  <a:schemeClr val="dk1"/>
                </a:solidFill>
                <a:latin typeface="Century Gothic"/>
                <a:ea typeface="Century Gothic"/>
                <a:cs typeface="Century Gothic"/>
                <a:sym typeface="Century Gothic"/>
              </a:rPr>
              <a:t>Adjusting to life in the community for those leaving residential care (care homes were described as providing a structured existence where everything was provided, quite different from life in the community.  </a:t>
            </a:r>
          </a:p>
          <a:p>
            <a:pPr marL="82550" lvl="0" indent="0" algn="l" rtl="0">
              <a:lnSpc>
                <a:spcPct val="90000"/>
              </a:lnSpc>
              <a:spcBef>
                <a:spcPts val="0"/>
              </a:spcBef>
              <a:spcAft>
                <a:spcPts val="0"/>
              </a:spcAft>
              <a:buClr>
                <a:schemeClr val="dk1"/>
              </a:buClr>
              <a:buSzPts val="2300"/>
              <a:buNone/>
            </a:pPr>
            <a:endParaRPr lang="en-GB" sz="2300" b="1" dirty="0">
              <a:solidFill>
                <a:schemeClr val="dk1"/>
              </a:solidFill>
              <a:latin typeface="Century Gothic"/>
              <a:ea typeface="Century Gothic"/>
              <a:cs typeface="Century Gothic"/>
              <a:sym typeface="Century Gothic"/>
            </a:endParaRPr>
          </a:p>
          <a:p>
            <a:pPr marL="425450" lvl="0" indent="-342900" algn="l" rtl="0">
              <a:lnSpc>
                <a:spcPct val="90000"/>
              </a:lnSpc>
              <a:spcBef>
                <a:spcPts val="0"/>
              </a:spcBef>
              <a:spcAft>
                <a:spcPts val="0"/>
              </a:spcAft>
              <a:buClr>
                <a:schemeClr val="dk1"/>
              </a:buClr>
              <a:buSzPts val="2300"/>
              <a:buFont typeface="Arial" panose="020B0604020202020204" pitchFamily="34" charset="0"/>
              <a:buChar char="•"/>
            </a:pPr>
            <a:r>
              <a:rPr lang="en-GB" sz="2100" dirty="0">
                <a:solidFill>
                  <a:schemeClr val="dk1"/>
                </a:solidFill>
                <a:latin typeface="Century Gothic"/>
                <a:ea typeface="Century Gothic"/>
                <a:cs typeface="Century Gothic"/>
                <a:sym typeface="Century Gothic"/>
              </a:rPr>
              <a:t>Care leavers needed help learning how to do simple household chores) </a:t>
            </a:r>
            <a:endParaRPr sz="2100" dirty="0">
              <a:solidFill>
                <a:schemeClr val="dk1"/>
              </a:solidFill>
              <a:latin typeface="Century Gothic"/>
              <a:ea typeface="Century Gothic"/>
              <a:cs typeface="Century Gothic"/>
              <a:sym typeface="Century Gothic"/>
            </a:endParaRPr>
          </a:p>
          <a:p>
            <a:pPr marL="457200" lvl="0" indent="-374650" algn="l" rtl="0">
              <a:lnSpc>
                <a:spcPct val="90000"/>
              </a:lnSpc>
              <a:spcBef>
                <a:spcPts val="0"/>
              </a:spcBef>
              <a:spcAft>
                <a:spcPts val="0"/>
              </a:spcAft>
              <a:buClr>
                <a:schemeClr val="dk1"/>
              </a:buClr>
              <a:buSzPts val="2300"/>
              <a:buFont typeface="Century Gothic"/>
              <a:buChar char="•"/>
            </a:pPr>
            <a:r>
              <a:rPr lang="en-GB" sz="2100" dirty="0">
                <a:solidFill>
                  <a:schemeClr val="dk1"/>
                </a:solidFill>
                <a:latin typeface="Century Gothic"/>
                <a:ea typeface="Century Gothic"/>
                <a:cs typeface="Century Gothic"/>
                <a:sym typeface="Century Gothic"/>
              </a:rPr>
              <a:t>Relationships – with other family members, those in the community, friends, romantic relationships.  </a:t>
            </a:r>
            <a:endParaRPr sz="2100" dirty="0">
              <a:solidFill>
                <a:schemeClr val="dk1"/>
              </a:solidFill>
              <a:latin typeface="Century Gothic"/>
              <a:ea typeface="Century Gothic"/>
              <a:cs typeface="Century Gothic"/>
              <a:sym typeface="Century Gothic"/>
            </a:endParaRPr>
          </a:p>
          <a:p>
            <a:pPr marL="457200" lvl="0" indent="-374650" algn="l" rtl="0">
              <a:lnSpc>
                <a:spcPct val="90000"/>
              </a:lnSpc>
              <a:spcBef>
                <a:spcPts val="0"/>
              </a:spcBef>
              <a:spcAft>
                <a:spcPts val="0"/>
              </a:spcAft>
              <a:buClr>
                <a:schemeClr val="dk1"/>
              </a:buClr>
              <a:buSzPts val="2300"/>
              <a:buFont typeface="Century Gothic"/>
              <a:buChar char="•"/>
            </a:pPr>
            <a:r>
              <a:rPr lang="en-GB" sz="2100" dirty="0">
                <a:solidFill>
                  <a:schemeClr val="dk1"/>
                </a:solidFill>
                <a:latin typeface="Century Gothic"/>
                <a:ea typeface="Century Gothic"/>
                <a:cs typeface="Century Gothic"/>
                <a:sym typeface="Century Gothic"/>
              </a:rPr>
              <a:t>Discipline and moral guidance – the discipline required to get up and go to work or school, learning right from wrong, listening to elders, not mixing with ‘bad’ peers. </a:t>
            </a:r>
            <a:endParaRPr sz="2100" dirty="0">
              <a:solidFill>
                <a:schemeClr val="dk1"/>
              </a:solidFill>
              <a:latin typeface="Century Gothic"/>
              <a:ea typeface="Century Gothic"/>
              <a:cs typeface="Century Gothic"/>
              <a:sym typeface="Century Gothic"/>
            </a:endParaRPr>
          </a:p>
          <a:p>
            <a:pPr marL="457200" lvl="0" indent="-374650" algn="l" rtl="0">
              <a:lnSpc>
                <a:spcPct val="90000"/>
              </a:lnSpc>
              <a:spcBef>
                <a:spcPts val="0"/>
              </a:spcBef>
              <a:spcAft>
                <a:spcPts val="0"/>
              </a:spcAft>
              <a:buClr>
                <a:schemeClr val="dk1"/>
              </a:buClr>
              <a:buSzPts val="2300"/>
              <a:buFont typeface="Century Gothic"/>
              <a:buChar char="•"/>
            </a:pPr>
            <a:r>
              <a:rPr lang="en-GB" sz="2100" dirty="0">
                <a:solidFill>
                  <a:schemeClr val="dk1"/>
                </a:solidFill>
                <a:latin typeface="Century Gothic"/>
                <a:ea typeface="Century Gothic"/>
                <a:cs typeface="Century Gothic"/>
                <a:sym typeface="Century Gothic"/>
              </a:rPr>
              <a:t>Finding work or choices in relation to their education</a:t>
            </a:r>
            <a:endParaRPr sz="2100" dirty="0">
              <a:solidFill>
                <a:schemeClr val="dk1"/>
              </a:solidFill>
              <a:latin typeface="Century Gothic"/>
              <a:ea typeface="Century Gothic"/>
              <a:cs typeface="Century Gothic"/>
              <a:sym typeface="Century Gothic"/>
            </a:endParaRPr>
          </a:p>
          <a:p>
            <a:pPr indent="-374650">
              <a:lnSpc>
                <a:spcPct val="90000"/>
              </a:lnSpc>
              <a:spcBef>
                <a:spcPts val="0"/>
              </a:spcBef>
              <a:buClr>
                <a:schemeClr val="dk1"/>
              </a:buClr>
              <a:buSzPts val="2300"/>
              <a:buFont typeface="Century Gothic"/>
              <a:buChar char="•"/>
            </a:pPr>
            <a:endParaRPr lang="en-US" sz="2000" i="1" dirty="0">
              <a:solidFill>
                <a:schemeClr val="dk1"/>
              </a:solidFill>
              <a:latin typeface="Century Gothic"/>
              <a:ea typeface="Century Gothic"/>
              <a:cs typeface="Century Gothic"/>
              <a:sym typeface="Century Gothic"/>
            </a:endParaRPr>
          </a:p>
          <a:p>
            <a:pPr marL="82550" lvl="0" indent="0" algn="l" rtl="0">
              <a:lnSpc>
                <a:spcPct val="90000"/>
              </a:lnSpc>
              <a:spcBef>
                <a:spcPts val="800"/>
              </a:spcBef>
              <a:spcAft>
                <a:spcPts val="0"/>
              </a:spcAft>
              <a:buClr>
                <a:schemeClr val="dk1"/>
              </a:buClr>
              <a:buSzPts val="2300"/>
              <a:buNone/>
            </a:pPr>
            <a:r>
              <a:rPr lang="en-US" sz="2000" i="1" dirty="0">
                <a:solidFill>
                  <a:schemeClr val="dk1"/>
                </a:solidFill>
                <a:latin typeface="Century Gothic"/>
                <a:ea typeface="Century Gothic"/>
                <a:cs typeface="Century Gothic"/>
                <a:sym typeface="Century Gothic"/>
              </a:rPr>
              <a:t>“</a:t>
            </a:r>
            <a:r>
              <a:rPr lang="en-US" sz="2000" b="1" i="1" dirty="0">
                <a:solidFill>
                  <a:schemeClr val="dk1"/>
                </a:solidFill>
                <a:latin typeface="Century Gothic"/>
                <a:ea typeface="Century Gothic"/>
                <a:cs typeface="Century Gothic"/>
                <a:sym typeface="Century Gothic"/>
              </a:rPr>
              <a:t>While we are growing [in residential care], we have routine, we wake up, we shower , we play, we eat, we shower, we sleep, we do not learn anything. The life they give us is a rich life, a privileged life which is not forever. I think they should train us in real life experience. When you leave the orphanage, challenges there are many, they spoon feed us and when we leave we go back to zero.” (Young woman care leaver, Kampala)</a:t>
            </a:r>
          </a:p>
          <a:p>
            <a:pPr marL="82550" lvl="0" indent="0" algn="l" rtl="0">
              <a:lnSpc>
                <a:spcPct val="90000"/>
              </a:lnSpc>
              <a:spcBef>
                <a:spcPts val="800"/>
              </a:spcBef>
              <a:spcAft>
                <a:spcPts val="0"/>
              </a:spcAft>
              <a:buClr>
                <a:schemeClr val="dk1"/>
              </a:buClr>
              <a:buSzPts val="2300"/>
              <a:buNone/>
            </a:pPr>
            <a:r>
              <a:rPr lang="en-US" sz="2000" b="1" i="1" dirty="0">
                <a:solidFill>
                  <a:schemeClr val="dk1"/>
                </a:solidFill>
                <a:latin typeface="Century Gothic"/>
                <a:ea typeface="Century Gothic"/>
                <a:cs typeface="Century Gothic"/>
                <a:sym typeface="Century Gothic"/>
              </a:rPr>
              <a:t> “A good social worker should share with us knowledge that can help us to be better.” (Boy from a vulnerable family, Mpigi) </a:t>
            </a:r>
          </a:p>
          <a:p>
            <a:pPr marL="82550" lvl="0" indent="0" algn="l" rtl="0">
              <a:lnSpc>
                <a:spcPct val="90000"/>
              </a:lnSpc>
              <a:spcBef>
                <a:spcPts val="800"/>
              </a:spcBef>
              <a:spcAft>
                <a:spcPts val="0"/>
              </a:spcAft>
              <a:buClr>
                <a:schemeClr val="dk1"/>
              </a:buClr>
              <a:buSzPts val="2300"/>
              <a:buNone/>
            </a:pPr>
            <a:r>
              <a:rPr lang="en-US" sz="2000" b="1" i="1" dirty="0">
                <a:solidFill>
                  <a:schemeClr val="dk1"/>
                </a:solidFill>
                <a:latin typeface="Century Gothic"/>
                <a:ea typeface="Century Gothic"/>
                <a:cs typeface="Century Gothic"/>
                <a:sym typeface="Century Gothic"/>
              </a:rPr>
              <a:t>“Should be able to train and teach discipline not letting you only eat and sleep.” (Young woman care leaver, Kampala) ”</a:t>
            </a:r>
            <a:endParaRPr lang="en-US" sz="2000" b="1" i="1" dirty="0">
              <a:latin typeface="Century Gothic"/>
              <a:ea typeface="Century Gothic"/>
              <a:cs typeface="Century Gothic"/>
              <a:sym typeface="Century Gothic"/>
            </a:endParaRPr>
          </a:p>
          <a:p>
            <a:pPr marL="82550" lvl="0" indent="0" algn="l" rtl="0">
              <a:lnSpc>
                <a:spcPct val="90000"/>
              </a:lnSpc>
              <a:spcBef>
                <a:spcPts val="0"/>
              </a:spcBef>
              <a:spcAft>
                <a:spcPts val="0"/>
              </a:spcAft>
              <a:buClr>
                <a:schemeClr val="dk1"/>
              </a:buClr>
              <a:buSzPts val="2300"/>
              <a:buNone/>
            </a:pPr>
            <a:endParaRPr lang="en-GB" sz="1800" dirty="0">
              <a:solidFill>
                <a:schemeClr val="dk1"/>
              </a:solidFill>
              <a:latin typeface="Century Gothic"/>
              <a:ea typeface="Century Gothic"/>
              <a:cs typeface="Century Gothic"/>
              <a:sym typeface="Century Gothic"/>
            </a:endParaRPr>
          </a:p>
          <a:p>
            <a:pPr marL="82550" lvl="0" indent="0" algn="l" rtl="0">
              <a:lnSpc>
                <a:spcPct val="90000"/>
              </a:lnSpc>
              <a:spcBef>
                <a:spcPts val="0"/>
              </a:spcBef>
              <a:spcAft>
                <a:spcPts val="0"/>
              </a:spcAft>
              <a:buClr>
                <a:schemeClr val="dk1"/>
              </a:buClr>
              <a:buSzPts val="2300"/>
              <a:buNone/>
            </a:pPr>
            <a:r>
              <a:rPr lang="en-GB" sz="2000" b="1" dirty="0">
                <a:solidFill>
                  <a:schemeClr val="dk1"/>
                </a:solidFill>
                <a:latin typeface="Century Gothic"/>
                <a:ea typeface="Century Gothic"/>
                <a:cs typeface="Century Gothic"/>
                <a:sym typeface="Century Gothic"/>
              </a:rPr>
              <a:t>For parents/ caregivers:</a:t>
            </a:r>
          </a:p>
          <a:p>
            <a:pPr marL="82550" lvl="0" indent="0" algn="l" rtl="0">
              <a:lnSpc>
                <a:spcPct val="90000"/>
              </a:lnSpc>
              <a:spcBef>
                <a:spcPts val="800"/>
              </a:spcBef>
              <a:spcAft>
                <a:spcPts val="0"/>
              </a:spcAft>
              <a:buClr>
                <a:schemeClr val="dk1"/>
              </a:buClr>
              <a:buSzPts val="2300"/>
              <a:buNone/>
            </a:pPr>
            <a:r>
              <a:rPr lang="en-GB" sz="2300" b="1" dirty="0">
                <a:solidFill>
                  <a:schemeClr val="dk1"/>
                </a:solidFill>
                <a:latin typeface="Century Gothic"/>
                <a:ea typeface="Century Gothic"/>
                <a:cs typeface="Century Gothic"/>
                <a:sym typeface="Century Gothic"/>
              </a:rPr>
              <a:t>Guidance on the importance of children remaining within families to prevent</a:t>
            </a:r>
            <a:r>
              <a:rPr lang="en-GB" sz="2300" dirty="0">
                <a:solidFill>
                  <a:schemeClr val="dk1"/>
                </a:solidFill>
                <a:latin typeface="Century Gothic"/>
                <a:ea typeface="Century Gothic"/>
                <a:cs typeface="Century Gothic"/>
                <a:sym typeface="Century Gothic"/>
              </a:rPr>
              <a:t> separation/ encourage reintegration.  </a:t>
            </a:r>
            <a:endParaRPr sz="3300" dirty="0">
              <a:solidFill>
                <a:schemeClr val="dk1"/>
              </a:solidFill>
              <a:latin typeface="Century Gothic"/>
              <a:ea typeface="Century Gothic"/>
              <a:cs typeface="Century Gothic"/>
              <a:sym typeface="Century Gothic"/>
            </a:endParaRPr>
          </a:p>
          <a:p>
            <a:pPr marL="457200" lvl="0" indent="-374650" algn="l" rtl="0">
              <a:lnSpc>
                <a:spcPct val="90000"/>
              </a:lnSpc>
              <a:spcBef>
                <a:spcPts val="0"/>
              </a:spcBef>
              <a:spcAft>
                <a:spcPts val="0"/>
              </a:spcAft>
              <a:buClr>
                <a:schemeClr val="dk1"/>
              </a:buClr>
              <a:buSzPts val="2300"/>
              <a:buFont typeface="Century Gothic"/>
              <a:buChar char="•"/>
            </a:pPr>
            <a:r>
              <a:rPr lang="en-GB" sz="2300" dirty="0">
                <a:solidFill>
                  <a:schemeClr val="dk1"/>
                </a:solidFill>
                <a:latin typeface="Century Gothic"/>
                <a:ea typeface="Century Gothic"/>
                <a:cs typeface="Century Gothic"/>
                <a:sym typeface="Century Gothic"/>
              </a:rPr>
              <a:t>Help dealing with challenging family dynamics </a:t>
            </a:r>
            <a:endParaRPr sz="3300" dirty="0">
              <a:solidFill>
                <a:schemeClr val="dk1"/>
              </a:solidFill>
              <a:latin typeface="Century Gothic"/>
              <a:ea typeface="Century Gothic"/>
              <a:cs typeface="Century Gothic"/>
              <a:sym typeface="Century Gothic"/>
            </a:endParaRPr>
          </a:p>
          <a:p>
            <a:pPr marL="228600" indent="-157480">
              <a:lnSpc>
                <a:spcPct val="90000"/>
              </a:lnSpc>
              <a:spcBef>
                <a:spcPts val="1000"/>
              </a:spcBef>
              <a:buClr>
                <a:schemeClr val="dk1"/>
              </a:buClr>
              <a:buSzPts val="2800"/>
              <a:buNone/>
            </a:pPr>
            <a:r>
              <a:rPr lang="en-GB" sz="2000" b="1" i="1" dirty="0">
                <a:solidFill>
                  <a:schemeClr val="dk1"/>
                </a:solidFill>
                <a:latin typeface="Century Gothic" panose="020B0502020202020204" pitchFamily="34" charset="0"/>
                <a:ea typeface="Century Gothic"/>
                <a:cs typeface="Century Gothic"/>
                <a:sym typeface="Century Gothic"/>
              </a:rPr>
              <a:t>Our parents used to drink, spend money on unnecessary things and they had the mindset that investing in children was like a waste of money. so our parents would have been educated on many things like the value of educating a child and child growing up in a family.” (Young woman care leaver, Kampala) </a:t>
            </a:r>
          </a:p>
          <a:p>
            <a:pPr marL="228600" lvl="0" indent="-157480" algn="l" rtl="0">
              <a:lnSpc>
                <a:spcPct val="90000"/>
              </a:lnSpc>
              <a:spcBef>
                <a:spcPts val="1000"/>
              </a:spcBef>
              <a:spcAft>
                <a:spcPts val="0"/>
              </a:spcAft>
              <a:buClr>
                <a:schemeClr val="dk1"/>
              </a:buClr>
              <a:buSzPts val="2800"/>
              <a:buFont typeface="Arial"/>
              <a:buNone/>
            </a:pPr>
            <a:endParaRPr sz="2000" b="1" i="1" dirty="0">
              <a:solidFill>
                <a:schemeClr val="dk1"/>
              </a:solidFill>
              <a:latin typeface="Century Gothic"/>
              <a:ea typeface="Century Gothic"/>
              <a:cs typeface="Century Gothic"/>
              <a:sym typeface="Century Gothic"/>
            </a:endParaRPr>
          </a:p>
          <a:p>
            <a:pPr marL="457200" lvl="0" indent="-406400" algn="l" rtl="0">
              <a:lnSpc>
                <a:spcPct val="200000"/>
              </a:lnSpc>
              <a:spcBef>
                <a:spcPts val="1000"/>
              </a:spcBef>
              <a:spcAft>
                <a:spcPts val="0"/>
              </a:spcAft>
              <a:buClr>
                <a:schemeClr val="dk1"/>
              </a:buClr>
              <a:buSzPts val="2800"/>
              <a:buFont typeface="Century Gothic"/>
              <a:buChar char="•"/>
            </a:pPr>
            <a:endParaRPr sz="2800" dirty="0">
              <a:solidFill>
                <a:schemeClr val="dk1"/>
              </a:solidFill>
              <a:latin typeface="Century Gothic"/>
              <a:ea typeface="Century Gothic"/>
              <a:cs typeface="Century Gothic"/>
              <a:sym typeface="Century Gothic"/>
            </a:endParaRPr>
          </a:p>
        </p:txBody>
      </p:sp>
      <p:pic>
        <p:nvPicPr>
          <p:cNvPr id="194" name="Google Shape;194;g2ad20782d61_0_5"/>
          <p:cNvPicPr preferRelativeResize="0"/>
          <p:nvPr/>
        </p:nvPicPr>
        <p:blipFill rotWithShape="1">
          <a:blip r:embed="rId3">
            <a:alphaModFix/>
          </a:blip>
          <a:srcRect l="18433"/>
          <a:stretch/>
        </p:blipFill>
        <p:spPr>
          <a:xfrm rot="-5400000">
            <a:off x="-4453213" y="4178988"/>
            <a:ext cx="9652200" cy="15208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g316165f7f52_0_26"/>
          <p:cNvSpPr txBox="1">
            <a:spLocks noGrp="1"/>
          </p:cNvSpPr>
          <p:nvPr>
            <p:ph type="body" idx="1"/>
          </p:nvPr>
        </p:nvSpPr>
        <p:spPr>
          <a:xfrm>
            <a:off x="1050700" y="2865120"/>
            <a:ext cx="11954100" cy="7148680"/>
          </a:xfrm>
          <a:prstGeom prst="rect">
            <a:avLst/>
          </a:prstGeom>
          <a:noFill/>
          <a:ln>
            <a:noFill/>
          </a:ln>
        </p:spPr>
        <p:txBody>
          <a:bodyPr spcFirstLastPara="1" wrap="square" lIns="50800" tIns="50800" rIns="50800" bIns="50800" anchor="ctr" anchorCtr="0">
            <a:noAutofit/>
          </a:bodyPr>
          <a:lstStyle/>
          <a:p>
            <a:pPr marL="38100" lvl="0" indent="0" algn="l" rtl="0">
              <a:lnSpc>
                <a:spcPct val="90000"/>
              </a:lnSpc>
              <a:spcBef>
                <a:spcPts val="1800"/>
              </a:spcBef>
              <a:spcAft>
                <a:spcPts val="0"/>
              </a:spcAft>
              <a:buClr>
                <a:schemeClr val="dk1"/>
              </a:buClr>
              <a:buSzPts val="3000"/>
              <a:buNone/>
            </a:pPr>
            <a:r>
              <a:rPr lang="en-GB" sz="2500" b="1" dirty="0">
                <a:solidFill>
                  <a:schemeClr val="dk1"/>
                </a:solidFill>
                <a:latin typeface="Century Gothic"/>
                <a:ea typeface="Century Gothic"/>
                <a:cs typeface="Century Gothic"/>
                <a:sym typeface="Century Gothic"/>
              </a:rPr>
              <a:t>Follow-up </a:t>
            </a:r>
            <a:r>
              <a:rPr lang="en-GB" sz="2500" dirty="0">
                <a:solidFill>
                  <a:schemeClr val="dk1"/>
                </a:solidFill>
                <a:latin typeface="Century Gothic"/>
                <a:ea typeface="Century Gothic"/>
                <a:cs typeface="Century Gothic"/>
                <a:sym typeface="Century Gothic"/>
              </a:rPr>
              <a:t>referred to social workers checking in with/ monitoring children, care leavers and families in relation to all aspects of their wellbeing, including how businesses were going, whether children were attending/ doing well in school, emotional wellbeing and relationships between family members.  Seen as something that needs to be done regularly, and for care leaver and children reintegrated back into families, over a relatively long period of time (e.g., 2 years) </a:t>
            </a:r>
            <a:br>
              <a:rPr lang="en-GB" sz="4000" dirty="0">
                <a:solidFill>
                  <a:schemeClr val="dk1"/>
                </a:solidFill>
                <a:latin typeface="Century Gothic"/>
                <a:ea typeface="Century Gothic"/>
                <a:cs typeface="Century Gothic"/>
                <a:sym typeface="Century Gothic"/>
              </a:rPr>
            </a:br>
            <a:r>
              <a:rPr lang="en-GB" sz="2000" dirty="0">
                <a:solidFill>
                  <a:schemeClr val="dk1"/>
                </a:solidFill>
                <a:latin typeface="Century Gothic"/>
                <a:ea typeface="Century Gothic"/>
                <a:cs typeface="Century Gothic"/>
                <a:sym typeface="Century Gothic"/>
              </a:rPr>
              <a:t>“</a:t>
            </a:r>
            <a:r>
              <a:rPr lang="en-GB" sz="2000" b="1" i="1" dirty="0">
                <a:solidFill>
                  <a:schemeClr val="dk1"/>
                </a:solidFill>
                <a:latin typeface="Century Gothic"/>
                <a:ea typeface="Century Gothic"/>
                <a:cs typeface="Century Gothic"/>
                <a:sym typeface="Century Gothic"/>
              </a:rPr>
              <a:t>We spend a lot of time in orphanages with social workers, and even though we return to our families, we’re often more accustomed to them than to our own family. It's important that they continue to provide counselling and support. Even if they can’t offer material assistance, ongoing counselling and follow-up are essential for helping us adjust and succeed.” (Young woman care leaver, Kampala</a:t>
            </a:r>
            <a:r>
              <a:rPr lang="en-GB" sz="2000" i="1" dirty="0">
                <a:solidFill>
                  <a:schemeClr val="dk1"/>
                </a:solidFill>
                <a:latin typeface="Century Gothic"/>
                <a:ea typeface="Century Gothic"/>
                <a:cs typeface="Century Gothic"/>
                <a:sym typeface="Century Gothic"/>
              </a:rPr>
              <a:t>)</a:t>
            </a:r>
          </a:p>
          <a:p>
            <a:pPr marL="38100" lvl="0" indent="0" algn="l" rtl="0">
              <a:lnSpc>
                <a:spcPct val="90000"/>
              </a:lnSpc>
              <a:spcBef>
                <a:spcPts val="1800"/>
              </a:spcBef>
              <a:spcAft>
                <a:spcPts val="0"/>
              </a:spcAft>
              <a:buClr>
                <a:schemeClr val="dk1"/>
              </a:buClr>
              <a:buSzPts val="3000"/>
              <a:buNone/>
            </a:pPr>
            <a:r>
              <a:rPr lang="en-US" sz="2000" b="1" i="1" dirty="0">
                <a:solidFill>
                  <a:schemeClr val="dk1"/>
                </a:solidFill>
                <a:latin typeface="Century Gothic" panose="020B0502020202020204" pitchFamily="34" charset="0"/>
                <a:ea typeface="Century Gothic"/>
                <a:cs typeface="Century Gothic"/>
                <a:sym typeface="Century Gothic"/>
              </a:rPr>
              <a:t>Because she is young, she does not know the outside world, like about boys.  People you see in the [care] home are your sister and brothers. You are used to being given everything so you don’t know anything about struggle. She needs counseling, briefing about the outside world, counseling on who she should mix with.” (Young woman care leaver, Kampala)  </a:t>
            </a:r>
          </a:p>
          <a:p>
            <a:pPr marL="38100" lvl="0" indent="0" algn="l" rtl="0">
              <a:lnSpc>
                <a:spcPct val="90000"/>
              </a:lnSpc>
              <a:spcBef>
                <a:spcPts val="1800"/>
              </a:spcBef>
              <a:spcAft>
                <a:spcPts val="0"/>
              </a:spcAft>
              <a:buClr>
                <a:schemeClr val="dk1"/>
              </a:buClr>
              <a:buSzPts val="3000"/>
              <a:buNone/>
            </a:pPr>
            <a:r>
              <a:rPr lang="en-GB" sz="2500" b="1" dirty="0">
                <a:effectLst/>
                <a:latin typeface="Century Gothic" panose="020B0502020202020204" pitchFamily="34" charset="0"/>
                <a:ea typeface="Aptos"/>
                <a:cs typeface="Times New Roman" panose="02020603050405020304" pitchFamily="18" charset="0"/>
              </a:rPr>
              <a:t>emotional support </a:t>
            </a:r>
            <a:r>
              <a:rPr lang="en-GB" sz="2500" dirty="0">
                <a:effectLst/>
                <a:latin typeface="Century Gothic" panose="020B0502020202020204" pitchFamily="34" charset="0"/>
                <a:ea typeface="Aptos"/>
                <a:cs typeface="Times New Roman" panose="02020603050405020304" pitchFamily="18" charset="0"/>
              </a:rPr>
              <a:t>– participants spoke of social workers needing to listen to them, calm them down so that they could think rationally, reduce the stress and pressure they were under.</a:t>
            </a:r>
          </a:p>
          <a:p>
            <a:pPr marL="38100" lvl="0" indent="0" algn="l" rtl="0">
              <a:lnSpc>
                <a:spcPct val="90000"/>
              </a:lnSpc>
              <a:spcBef>
                <a:spcPts val="1800"/>
              </a:spcBef>
              <a:spcAft>
                <a:spcPts val="0"/>
              </a:spcAft>
              <a:buClr>
                <a:schemeClr val="dk1"/>
              </a:buClr>
              <a:buSzPts val="3000"/>
              <a:buNone/>
            </a:pPr>
            <a:r>
              <a:rPr lang="en-GB" sz="2000" b="1" i="1" dirty="0">
                <a:solidFill>
                  <a:schemeClr val="dk1"/>
                </a:solidFill>
                <a:latin typeface="Century Gothic" panose="020B0502020202020204" pitchFamily="34" charset="0"/>
                <a:ea typeface="Century Gothic"/>
                <a:cs typeface="Century Gothic"/>
                <a:sym typeface="Century Gothic"/>
              </a:rPr>
              <a:t>“I missed my family, siblings and parents. In a new place with new people you can't share some personal issues you would love to share, even the caretaker you fear to approach them to disclose the issues.”(Young woman care leaver, Kampala)”</a:t>
            </a:r>
            <a:r>
              <a:rPr lang="en-US" sz="2000" b="1" i="1" dirty="0">
                <a:solidFill>
                  <a:schemeClr val="dk1"/>
                </a:solidFill>
                <a:latin typeface="Century Gothic" panose="020B0502020202020204" pitchFamily="34" charset="0"/>
                <a:ea typeface="Century Gothic"/>
                <a:cs typeface="Century Gothic"/>
                <a:sym typeface="Century Gothic"/>
              </a:rPr>
              <a:t>“No parent ever wants a child to be separated from their child, so the pain is too much. The pain even when you have eaten, you start asking yourself if my child is eaten, a lot but pain and causes depression.” (Mother of a child in residential care) </a:t>
            </a:r>
          </a:p>
          <a:p>
            <a:endParaRPr lang="en-GB" sz="1800" b="1" i="1" dirty="0">
              <a:solidFill>
                <a:schemeClr val="dk1"/>
              </a:solidFill>
              <a:latin typeface="Century Gothic" panose="020B0502020202020204" pitchFamily="34" charset="0"/>
              <a:ea typeface="Century Gothic"/>
              <a:cs typeface="Century Gothic"/>
              <a:sym typeface="Century Gothic"/>
            </a:endParaRPr>
          </a:p>
          <a:p>
            <a:pPr marL="457200" lvl="0" indent="-482600" algn="l" rtl="0">
              <a:lnSpc>
                <a:spcPct val="90000"/>
              </a:lnSpc>
              <a:spcBef>
                <a:spcPts val="0"/>
              </a:spcBef>
              <a:spcAft>
                <a:spcPts val="0"/>
              </a:spcAft>
              <a:buClr>
                <a:schemeClr val="dk1"/>
              </a:buClr>
              <a:buSzPts val="4000"/>
              <a:buFont typeface="Century Gothic"/>
              <a:buChar char="•"/>
            </a:pPr>
            <a:endParaRPr lang="en-GB" sz="1800" b="1" i="1" dirty="0">
              <a:solidFill>
                <a:schemeClr val="dk1"/>
              </a:solidFill>
              <a:latin typeface="Century Gothic" panose="020B0502020202020204" pitchFamily="34" charset="0"/>
              <a:sym typeface="Century Gothic"/>
            </a:endParaRPr>
          </a:p>
          <a:p>
            <a:pPr marL="457200" lvl="0" indent="0" algn="l" rtl="0">
              <a:lnSpc>
                <a:spcPct val="90000"/>
              </a:lnSpc>
              <a:spcBef>
                <a:spcPts val="1800"/>
              </a:spcBef>
              <a:spcAft>
                <a:spcPts val="0"/>
              </a:spcAft>
              <a:buNone/>
            </a:pPr>
            <a:endParaRPr sz="3000" i="1" dirty="0">
              <a:solidFill>
                <a:schemeClr val="dk1"/>
              </a:solidFill>
              <a:latin typeface="Century Gothic" panose="020B0502020202020204" pitchFamily="34" charset="0"/>
              <a:ea typeface="Century Gothic"/>
              <a:cs typeface="Century Gothic"/>
              <a:sym typeface="Century Gothic"/>
            </a:endParaRPr>
          </a:p>
        </p:txBody>
      </p:sp>
      <p:pic>
        <p:nvPicPr>
          <p:cNvPr id="200" name="Google Shape;200;g316165f7f52_0_26"/>
          <p:cNvPicPr preferRelativeResize="0"/>
          <p:nvPr/>
        </p:nvPicPr>
        <p:blipFill rotWithShape="1">
          <a:blip r:embed="rId3">
            <a:alphaModFix/>
          </a:blip>
          <a:srcRect l="18433"/>
          <a:stretch/>
        </p:blipFill>
        <p:spPr>
          <a:xfrm rot="-5400000">
            <a:off x="-4453213" y="4178988"/>
            <a:ext cx="9652200" cy="15208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79311-9665-425F-AD25-7E2AC7006F85}"/>
              </a:ext>
            </a:extLst>
          </p:cNvPr>
          <p:cNvSpPr>
            <a:spLocks noGrp="1"/>
          </p:cNvSpPr>
          <p:nvPr>
            <p:ph type="title"/>
          </p:nvPr>
        </p:nvSpPr>
        <p:spPr>
          <a:xfrm>
            <a:off x="1097280" y="254000"/>
            <a:ext cx="10955020" cy="1864360"/>
          </a:xfrm>
        </p:spPr>
        <p:txBody>
          <a:bodyPr/>
          <a:lstStyle/>
          <a:p>
            <a:r>
              <a:rPr lang="en-US" dirty="0">
                <a:latin typeface="Century Gothic" panose="020B0502020202020204" pitchFamily="34" charset="0"/>
              </a:rPr>
              <a:t>Continuum of care Vs role of a social worker</a:t>
            </a:r>
            <a:endParaRPr lang="en-US" dirty="0"/>
          </a:p>
        </p:txBody>
      </p:sp>
      <p:sp>
        <p:nvSpPr>
          <p:cNvPr id="3" name="Text Placeholder 2">
            <a:extLst>
              <a:ext uri="{FF2B5EF4-FFF2-40B4-BE49-F238E27FC236}">
                <a16:creationId xmlns:a16="http://schemas.microsoft.com/office/drawing/2014/main" id="{FFB2FD6B-2538-483D-B3B5-07C8D07604B2}"/>
              </a:ext>
            </a:extLst>
          </p:cNvPr>
          <p:cNvSpPr>
            <a:spLocks noGrp="1"/>
          </p:cNvSpPr>
          <p:nvPr>
            <p:ph type="body" idx="1"/>
          </p:nvPr>
        </p:nvSpPr>
        <p:spPr>
          <a:xfrm>
            <a:off x="1104900" y="2758440"/>
            <a:ext cx="11099800" cy="6888480"/>
          </a:xfrm>
        </p:spPr>
        <p:txBody>
          <a:bodyPr/>
          <a:lstStyle/>
          <a:p>
            <a:pPr marL="62865" indent="0">
              <a:buNone/>
            </a:pPr>
            <a:r>
              <a:rPr lang="en-GB" sz="2200" b="1" dirty="0">
                <a:solidFill>
                  <a:schemeClr val="dk1"/>
                </a:solidFill>
                <a:latin typeface="Century Gothic" panose="020B0502020202020204" pitchFamily="34" charset="0"/>
                <a:sym typeface="Century Gothic"/>
              </a:rPr>
              <a:t>Preventing family separation </a:t>
            </a:r>
            <a:endParaRPr lang="en-GB" sz="2200" b="1" dirty="0">
              <a:latin typeface="Century Gothic" panose="020B0502020202020204" pitchFamily="34" charset="0"/>
              <a:sym typeface="Century Gothic"/>
            </a:endParaRPr>
          </a:p>
          <a:p>
            <a:pPr marL="285750" marR="0" lvl="0" indent="-285750" algn="l" defTabSz="914400" rtl="0" eaLnBrk="1" fontAlgn="auto" latinLnBrk="0" hangingPunct="1">
              <a:lnSpc>
                <a:spcPct val="100000"/>
              </a:lnSpc>
              <a:spcBef>
                <a:spcPts val="0"/>
              </a:spcBef>
              <a:spcAft>
                <a:spcPts val="0"/>
              </a:spcAft>
              <a:buClr>
                <a:schemeClr val="dk1"/>
              </a:buClr>
              <a:buSzTx/>
              <a:buFont typeface="Arial" panose="020B0604020202020204" pitchFamily="34" charset="0"/>
              <a:buChar char="•"/>
              <a:tabLst/>
              <a:defRPr/>
            </a:pPr>
            <a:r>
              <a:rPr lang="en-US" sz="2200" dirty="0">
                <a:solidFill>
                  <a:schemeClr val="dk1"/>
                </a:solidFill>
                <a:latin typeface="Century Gothic" panose="020B0502020202020204" pitchFamily="34" charset="0"/>
                <a:sym typeface="Century Gothic"/>
              </a:rPr>
              <a:t>Material/ livelihoods support and help with school fees.</a:t>
            </a:r>
            <a:r>
              <a:rPr lang="en-US" sz="2200" dirty="0">
                <a:solidFill>
                  <a:schemeClr val="dk1"/>
                </a:solidFill>
                <a:latin typeface="Century Gothic" panose="020B0502020202020204" pitchFamily="34" charset="0"/>
                <a:ea typeface="Century Gothic"/>
                <a:cs typeface="Century Gothic"/>
                <a:sym typeface="Century Gothic"/>
              </a:rPr>
              <a:t> </a:t>
            </a:r>
            <a:endParaRPr lang="en-US" sz="2200" dirty="0">
              <a:solidFill>
                <a:schemeClr val="dk1"/>
              </a:solidFill>
              <a:latin typeface="Century Gothic" panose="020B0502020202020204" pitchFamily="34" charset="0"/>
              <a:sym typeface="Century Gothic"/>
            </a:endParaRPr>
          </a:p>
          <a:p>
            <a:pPr marL="285750" lvl="0" indent="-285750" algn="l" rtl="0">
              <a:spcBef>
                <a:spcPts val="0"/>
              </a:spcBef>
              <a:spcAft>
                <a:spcPts val="0"/>
              </a:spcAft>
              <a:buClr>
                <a:schemeClr val="dk1"/>
              </a:buClr>
              <a:buFont typeface="Arial" panose="020B0604020202020204" pitchFamily="34" charset="0"/>
              <a:buChar char="•"/>
            </a:pPr>
            <a:r>
              <a:rPr lang="en-US" sz="2200" dirty="0">
                <a:solidFill>
                  <a:schemeClr val="dk1"/>
                </a:solidFill>
                <a:latin typeface="Century Gothic" panose="020B0502020202020204" pitchFamily="34" charset="0"/>
                <a:sym typeface="Century Gothic"/>
              </a:rPr>
              <a:t>  Educating/ counselling parents on the importance of children growing up in a family </a:t>
            </a:r>
          </a:p>
          <a:p>
            <a:pPr marL="285750" lvl="0" indent="-285750" algn="l" rtl="0">
              <a:spcBef>
                <a:spcPts val="0"/>
              </a:spcBef>
              <a:spcAft>
                <a:spcPts val="0"/>
              </a:spcAft>
              <a:buClr>
                <a:schemeClr val="dk1"/>
              </a:buClr>
              <a:buFont typeface="Arial" panose="020B0604020202020204" pitchFamily="34" charset="0"/>
              <a:buChar char="•"/>
            </a:pPr>
            <a:r>
              <a:rPr lang="en-GB" sz="2200" dirty="0">
                <a:solidFill>
                  <a:schemeClr val="dk1"/>
                </a:solidFill>
                <a:latin typeface="Century Gothic" panose="020B0502020202020204" pitchFamily="34" charset="0"/>
                <a:sym typeface="Century Gothic"/>
              </a:rPr>
              <a:t>Referrals to other organisations for services and support</a:t>
            </a:r>
            <a:endParaRPr lang="en-US" sz="2200" dirty="0">
              <a:latin typeface="Century Gothic" panose="020B0502020202020204" pitchFamily="34" charset="0"/>
            </a:endParaRPr>
          </a:p>
          <a:p>
            <a:pPr marL="0" lvl="0" indent="0" algn="l" rtl="0">
              <a:spcBef>
                <a:spcPts val="0"/>
              </a:spcBef>
              <a:spcAft>
                <a:spcPts val="0"/>
              </a:spcAft>
              <a:buClr>
                <a:schemeClr val="dk1"/>
              </a:buClr>
              <a:buNone/>
            </a:pPr>
            <a:r>
              <a:rPr lang="en-US" sz="2200" b="1" dirty="0">
                <a:solidFill>
                  <a:schemeClr val="dk1"/>
                </a:solidFill>
                <a:latin typeface="Century Gothic" panose="020B0502020202020204" pitchFamily="34" charset="0"/>
                <a:sym typeface="Century Gothic"/>
              </a:rPr>
              <a:t>Supporting children in residential care and their families</a:t>
            </a:r>
          </a:p>
          <a:p>
            <a:pPr marL="285750" lvl="0" indent="-285750" algn="l" rtl="0">
              <a:spcBef>
                <a:spcPts val="0"/>
              </a:spcBef>
              <a:spcAft>
                <a:spcPts val="0"/>
              </a:spcAft>
              <a:buClr>
                <a:schemeClr val="dk1"/>
              </a:buClr>
              <a:buFont typeface="Arial" panose="020B0604020202020204" pitchFamily="34" charset="0"/>
              <a:buChar char="•"/>
            </a:pPr>
            <a:r>
              <a:rPr lang="en-GB" sz="2200" dirty="0">
                <a:solidFill>
                  <a:schemeClr val="dk1"/>
                </a:solidFill>
                <a:latin typeface="Century Gothic" panose="020B0502020202020204" pitchFamily="34" charset="0"/>
                <a:sym typeface="Century Gothic"/>
              </a:rPr>
              <a:t>Helping children to adjust to their life in residential care, including support for making new friends so that they feel less lonely.</a:t>
            </a:r>
          </a:p>
          <a:p>
            <a:pPr marL="285750" lvl="0" indent="-285750" algn="l" rtl="0">
              <a:spcBef>
                <a:spcPts val="0"/>
              </a:spcBef>
              <a:spcAft>
                <a:spcPts val="0"/>
              </a:spcAft>
              <a:buClr>
                <a:schemeClr val="dk1"/>
              </a:buClr>
              <a:buFont typeface="Arial" panose="020B0604020202020204" pitchFamily="34" charset="0"/>
              <a:buChar char="•"/>
            </a:pPr>
            <a:r>
              <a:rPr lang="en-GB" sz="2200" dirty="0">
                <a:solidFill>
                  <a:schemeClr val="dk1"/>
                </a:solidFill>
                <a:latin typeface="Century Gothic" panose="020B0502020202020204" pitchFamily="34" charset="0"/>
                <a:sym typeface="Century Gothic"/>
              </a:rPr>
              <a:t>Providing emotional support to children who are missing their family and friends back at home, or who may be worrying about those that they have left behind.  Children whose siblings are still living with parents may also feel discriminated against.</a:t>
            </a:r>
          </a:p>
          <a:p>
            <a:pPr marL="285750" lvl="0" indent="-285750" algn="l" rtl="0">
              <a:spcBef>
                <a:spcPts val="0"/>
              </a:spcBef>
              <a:spcAft>
                <a:spcPts val="0"/>
              </a:spcAft>
              <a:buClr>
                <a:schemeClr val="dk1"/>
              </a:buClr>
              <a:buFont typeface="Arial" panose="020B0604020202020204" pitchFamily="34" charset="0"/>
              <a:buChar char="•"/>
            </a:pPr>
            <a:r>
              <a:rPr lang="en-GB" sz="2200" dirty="0">
                <a:solidFill>
                  <a:schemeClr val="dk1"/>
                </a:solidFill>
                <a:latin typeface="Century Gothic" panose="020B0502020202020204" pitchFamily="34" charset="0"/>
                <a:sym typeface="Century Gothic"/>
              </a:rPr>
              <a:t>Providing emotional support to parents whose children are in residential care</a:t>
            </a:r>
          </a:p>
          <a:p>
            <a:pPr marL="0" lvl="0" indent="0" algn="l" rtl="0">
              <a:spcBef>
                <a:spcPts val="0"/>
              </a:spcBef>
              <a:spcAft>
                <a:spcPts val="0"/>
              </a:spcAft>
              <a:buClr>
                <a:schemeClr val="dk1"/>
              </a:buClr>
              <a:buNone/>
            </a:pPr>
            <a:r>
              <a:rPr lang="en-GB" sz="2200" b="1" dirty="0">
                <a:solidFill>
                  <a:schemeClr val="dk1"/>
                </a:solidFill>
                <a:latin typeface="Century Gothic" panose="020B0502020202020204" pitchFamily="34" charset="0"/>
                <a:sym typeface="Century Gothic"/>
              </a:rPr>
              <a:t>Supporting Reintegration back to families</a:t>
            </a:r>
          </a:p>
          <a:p>
            <a:pPr marL="285750" indent="-285750">
              <a:spcBef>
                <a:spcPts val="0"/>
              </a:spcBef>
              <a:buSzTx/>
              <a:defRPr/>
            </a:pPr>
            <a:r>
              <a:rPr lang="en-US" sz="2200" dirty="0">
                <a:solidFill>
                  <a:schemeClr val="dk1"/>
                </a:solidFill>
                <a:latin typeface="Century Gothic" panose="020B0502020202020204" pitchFamily="34" charset="0"/>
                <a:sym typeface="Century Gothic"/>
              </a:rPr>
              <a:t>Life skills training and guidance on relationships to prepare children/ young people for living in the community (relationships include with family, friends and romantic relationships) </a:t>
            </a:r>
          </a:p>
          <a:p>
            <a:pPr marL="285750" indent="-285750">
              <a:spcBef>
                <a:spcPts val="0"/>
              </a:spcBef>
              <a:buSzTx/>
              <a:defRPr/>
            </a:pPr>
            <a:r>
              <a:rPr lang="en-GB" sz="2200" dirty="0">
                <a:solidFill>
                  <a:schemeClr val="dk1"/>
                </a:solidFill>
                <a:latin typeface="Century Gothic" panose="020B0502020202020204" pitchFamily="34" charset="0"/>
                <a:sym typeface="Century Gothic"/>
              </a:rPr>
              <a:t>Persuading parents/ caregivers that children should return to their families, and assessing families to ensure they are safe and ready and able to care for children well.</a:t>
            </a:r>
          </a:p>
          <a:p>
            <a:pPr marL="285750" indent="-285750">
              <a:spcBef>
                <a:spcPts val="0"/>
              </a:spcBef>
              <a:buSzTx/>
              <a:defRPr/>
            </a:pPr>
            <a:r>
              <a:rPr lang="en-GB" sz="2200" dirty="0">
                <a:solidFill>
                  <a:schemeClr val="dk1"/>
                </a:solidFill>
                <a:latin typeface="Century Gothic" panose="020B0502020202020204" pitchFamily="34" charset="0"/>
                <a:sym typeface="Century Gothic"/>
              </a:rPr>
              <a:t>Helping children to adjust to life in the community, including through on-going guidance on life skills and relationships once in the community</a:t>
            </a:r>
            <a:endParaRPr lang="en-US" sz="2200" dirty="0">
              <a:latin typeface="Century Gothic" panose="020B0502020202020204" pitchFamily="34" charset="0"/>
            </a:endParaRPr>
          </a:p>
          <a:p>
            <a:endParaRPr lang="en-US" dirty="0"/>
          </a:p>
        </p:txBody>
      </p:sp>
      <p:pic>
        <p:nvPicPr>
          <p:cNvPr id="4" name="Google Shape;272;g316165f7f52_0_92">
            <a:extLst>
              <a:ext uri="{FF2B5EF4-FFF2-40B4-BE49-F238E27FC236}">
                <a16:creationId xmlns:a16="http://schemas.microsoft.com/office/drawing/2014/main" id="{B5971535-7B51-47A0-A491-DE49A2888B01}"/>
              </a:ext>
            </a:extLst>
          </p:cNvPr>
          <p:cNvPicPr preferRelativeResize="0"/>
          <p:nvPr/>
        </p:nvPicPr>
        <p:blipFill rotWithShape="1">
          <a:blip r:embed="rId2">
            <a:alphaModFix/>
          </a:blip>
          <a:srcRect l="18433"/>
          <a:stretch/>
        </p:blipFill>
        <p:spPr>
          <a:xfrm rot="-5400000">
            <a:off x="-4453213" y="4178989"/>
            <a:ext cx="9652200" cy="1520825"/>
          </a:xfrm>
          <a:prstGeom prst="rect">
            <a:avLst/>
          </a:prstGeom>
          <a:noFill/>
          <a:ln>
            <a:noFill/>
          </a:ln>
        </p:spPr>
      </p:pic>
    </p:spTree>
    <p:extLst>
      <p:ext uri="{BB962C8B-B14F-4D97-AF65-F5344CB8AC3E}">
        <p14:creationId xmlns:p14="http://schemas.microsoft.com/office/powerpoint/2010/main" val="1260003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g316165f7f52_0_86"/>
          <p:cNvSpPr/>
          <p:nvPr/>
        </p:nvSpPr>
        <p:spPr>
          <a:xfrm>
            <a:off x="-157200" y="-273591"/>
            <a:ext cx="13319100" cy="10300800"/>
          </a:xfrm>
          <a:prstGeom prst="rect">
            <a:avLst/>
          </a:prstGeom>
          <a:solidFill>
            <a:srgbClr val="CE6227"/>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2400"/>
              <a:buFont typeface="Helvetica Neue"/>
              <a:buNone/>
            </a:pPr>
            <a:endParaRPr sz="2400" b="1" i="0" u="none" strike="noStrike" cap="none" dirty="0">
              <a:solidFill>
                <a:srgbClr val="000000"/>
              </a:solidFill>
              <a:latin typeface="Helvetica Neue"/>
              <a:ea typeface="Helvetica Neue"/>
              <a:cs typeface="Helvetica Neue"/>
              <a:sym typeface="Helvetica Neue"/>
            </a:endParaRPr>
          </a:p>
        </p:txBody>
      </p:sp>
      <p:sp>
        <p:nvSpPr>
          <p:cNvPr id="266" name="Google Shape;266;g316165f7f52_0_86"/>
          <p:cNvSpPr txBox="1"/>
          <p:nvPr/>
        </p:nvSpPr>
        <p:spPr>
          <a:xfrm>
            <a:off x="549835" y="2055515"/>
            <a:ext cx="11905200" cy="5642700"/>
          </a:xfrm>
          <a:prstGeom prst="rect">
            <a:avLst/>
          </a:prstGeom>
          <a:no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2000"/>
              <a:buFont typeface="Arial"/>
              <a:buNone/>
            </a:pPr>
            <a:r>
              <a:rPr lang="en-GB" sz="9900" dirty="0">
                <a:solidFill>
                  <a:srgbClr val="FFFFFF"/>
                </a:solidFill>
                <a:latin typeface="Century Gothic"/>
                <a:ea typeface="Century Gothic"/>
                <a:cs typeface="Century Gothic"/>
                <a:sym typeface="Century Gothic"/>
              </a:rPr>
              <a:t>Part 2: The skills, knowledge, attitude and </a:t>
            </a:r>
            <a:r>
              <a:rPr lang="en-GB" sz="9900" dirty="0" err="1">
                <a:solidFill>
                  <a:srgbClr val="FFFFFF"/>
                </a:solidFill>
                <a:latin typeface="Century Gothic"/>
                <a:ea typeface="Century Gothic"/>
                <a:cs typeface="Century Gothic"/>
                <a:sym typeface="Century Gothic"/>
              </a:rPr>
              <a:t>behavior</a:t>
            </a:r>
            <a:r>
              <a:rPr lang="en-GB" sz="9900">
                <a:solidFill>
                  <a:srgbClr val="FFFFFF"/>
                </a:solidFill>
                <a:latin typeface="Century Gothic"/>
                <a:ea typeface="Century Gothic"/>
                <a:cs typeface="Century Gothic"/>
                <a:sym typeface="Century Gothic"/>
              </a:rPr>
              <a:t> of ‘good’ and ‘bad’ social worker</a:t>
            </a:r>
            <a:endParaRPr sz="9900" b="0" i="0" u="none" strike="noStrike" cap="none">
              <a:solidFill>
                <a:srgbClr val="FFFFFF"/>
              </a:solidFill>
              <a:latin typeface="Century Gothic"/>
              <a:ea typeface="Century Gothic"/>
              <a:cs typeface="Century Gothic"/>
              <a:sym typeface="Century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g316165f7f52_0_92"/>
          <p:cNvSpPr txBox="1">
            <a:spLocks noGrp="1"/>
          </p:cNvSpPr>
          <p:nvPr>
            <p:ph type="body" idx="1"/>
          </p:nvPr>
        </p:nvSpPr>
        <p:spPr>
          <a:xfrm>
            <a:off x="1487975" y="-1393350"/>
            <a:ext cx="11954100" cy="6467100"/>
          </a:xfrm>
          <a:prstGeom prst="rect">
            <a:avLst/>
          </a:prstGeom>
          <a:noFill/>
          <a:ln>
            <a:noFill/>
          </a:ln>
        </p:spPr>
        <p:txBody>
          <a:bodyPr spcFirstLastPara="1" wrap="square" lIns="50800" tIns="50800" rIns="50800" bIns="50800" anchor="ctr" anchorCtr="0">
            <a:noAutofit/>
          </a:bodyPr>
          <a:lstStyle/>
          <a:p>
            <a:pPr marL="0" lvl="0" indent="0" algn="l" rtl="0">
              <a:lnSpc>
                <a:spcPct val="90000"/>
              </a:lnSpc>
              <a:spcBef>
                <a:spcPts val="800"/>
              </a:spcBef>
              <a:spcAft>
                <a:spcPts val="0"/>
              </a:spcAft>
              <a:buNone/>
            </a:pPr>
            <a:r>
              <a:rPr lang="en-GB" sz="2900" i="1" dirty="0">
                <a:solidFill>
                  <a:schemeClr val="dk1"/>
                </a:solidFill>
                <a:latin typeface="Century Gothic"/>
                <a:ea typeface="Century Gothic"/>
                <a:cs typeface="Century Gothic"/>
                <a:sym typeface="Century Gothic"/>
              </a:rPr>
              <a:t>Body map</a:t>
            </a:r>
            <a:endParaRPr sz="2900" i="1" dirty="0">
              <a:solidFill>
                <a:schemeClr val="dk1"/>
              </a:solidFill>
              <a:latin typeface="Century Gothic"/>
              <a:ea typeface="Century Gothic"/>
              <a:cs typeface="Century Gothic"/>
              <a:sym typeface="Century Gothic"/>
            </a:endParaRPr>
          </a:p>
          <a:p>
            <a:pPr marL="457200" lvl="0" indent="-342900" algn="l" rtl="0">
              <a:lnSpc>
                <a:spcPct val="90000"/>
              </a:lnSpc>
              <a:spcBef>
                <a:spcPts val="800"/>
              </a:spcBef>
              <a:spcAft>
                <a:spcPts val="0"/>
              </a:spcAft>
              <a:buClr>
                <a:schemeClr val="dk1"/>
              </a:buClr>
              <a:buSzPts val="1800"/>
              <a:buFont typeface="Calibri"/>
              <a:buChar char="•"/>
            </a:pPr>
            <a:endParaRPr sz="1800" i="1" dirty="0">
              <a:solidFill>
                <a:schemeClr val="dk1"/>
              </a:solidFill>
              <a:latin typeface="Calibri"/>
              <a:ea typeface="Calibri"/>
              <a:cs typeface="Calibri"/>
              <a:sym typeface="Calibri"/>
            </a:endParaRPr>
          </a:p>
        </p:txBody>
      </p:sp>
      <p:pic>
        <p:nvPicPr>
          <p:cNvPr id="272" name="Google Shape;272;g316165f7f52_0_92"/>
          <p:cNvPicPr preferRelativeResize="0"/>
          <p:nvPr/>
        </p:nvPicPr>
        <p:blipFill rotWithShape="1">
          <a:blip r:embed="rId3">
            <a:alphaModFix/>
          </a:blip>
          <a:srcRect l="18433"/>
          <a:stretch/>
        </p:blipFill>
        <p:spPr>
          <a:xfrm rot="-5400000">
            <a:off x="-4453213" y="4178989"/>
            <a:ext cx="9652200" cy="1520825"/>
          </a:xfrm>
          <a:prstGeom prst="rect">
            <a:avLst/>
          </a:prstGeom>
          <a:noFill/>
          <a:ln>
            <a:noFill/>
          </a:ln>
        </p:spPr>
      </p:pic>
      <p:pic>
        <p:nvPicPr>
          <p:cNvPr id="2" name="Picture 1">
            <a:extLst>
              <a:ext uri="{FF2B5EF4-FFF2-40B4-BE49-F238E27FC236}">
                <a16:creationId xmlns:a16="http://schemas.microsoft.com/office/drawing/2014/main" id="{8CF22A66-5071-473A-B418-729655D00866}"/>
              </a:ext>
            </a:extLst>
          </p:cNvPr>
          <p:cNvPicPr>
            <a:picLocks noChangeAspect="1"/>
          </p:cNvPicPr>
          <p:nvPr/>
        </p:nvPicPr>
        <p:blipFill>
          <a:blip r:embed="rId4"/>
          <a:stretch>
            <a:fillRect/>
          </a:stretch>
        </p:blipFill>
        <p:spPr>
          <a:xfrm>
            <a:off x="1487975" y="2087880"/>
            <a:ext cx="8953500" cy="744569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pic>
        <p:nvPicPr>
          <p:cNvPr id="278" name="Google Shape;278;g316165f7f52_0_98"/>
          <p:cNvPicPr preferRelativeResize="0"/>
          <p:nvPr/>
        </p:nvPicPr>
        <p:blipFill rotWithShape="1">
          <a:blip r:embed="rId3">
            <a:alphaModFix/>
          </a:blip>
          <a:srcRect l="18433"/>
          <a:stretch/>
        </p:blipFill>
        <p:spPr>
          <a:xfrm rot="-5400000">
            <a:off x="-4453213" y="4178988"/>
            <a:ext cx="9652200" cy="1520825"/>
          </a:xfrm>
          <a:prstGeom prst="rect">
            <a:avLst/>
          </a:prstGeom>
          <a:noFill/>
          <a:ln>
            <a:noFill/>
          </a:ln>
        </p:spPr>
      </p:pic>
      <p:sp>
        <p:nvSpPr>
          <p:cNvPr id="279" name="Google Shape;279;g316165f7f52_0_98"/>
          <p:cNvSpPr txBox="1"/>
          <p:nvPr/>
        </p:nvSpPr>
        <p:spPr>
          <a:xfrm>
            <a:off x="1133300" y="354675"/>
            <a:ext cx="11711100" cy="6834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GB" sz="3600">
                <a:solidFill>
                  <a:schemeClr val="dk1"/>
                </a:solidFill>
                <a:latin typeface="Play"/>
                <a:ea typeface="Play"/>
                <a:cs typeface="Play"/>
                <a:sym typeface="Play"/>
              </a:rPr>
              <a:t>What makes a good social worker?</a:t>
            </a:r>
            <a:endParaRPr/>
          </a:p>
        </p:txBody>
      </p:sp>
      <p:pic>
        <p:nvPicPr>
          <p:cNvPr id="280" name="Google Shape;280;g316165f7f52_0_98"/>
          <p:cNvPicPr preferRelativeResize="0"/>
          <p:nvPr/>
        </p:nvPicPr>
        <p:blipFill rotWithShape="1">
          <a:blip r:embed="rId4">
            <a:alphaModFix/>
          </a:blip>
          <a:srcRect/>
          <a:stretch/>
        </p:blipFill>
        <p:spPr>
          <a:xfrm>
            <a:off x="1286623" y="1644131"/>
            <a:ext cx="11177748" cy="782327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285" name="Google Shape;285;g316165f7f52_0_112"/>
          <p:cNvPicPr preferRelativeResize="0"/>
          <p:nvPr/>
        </p:nvPicPr>
        <p:blipFill rotWithShape="1">
          <a:blip r:embed="rId3">
            <a:alphaModFix/>
          </a:blip>
          <a:srcRect l="18433"/>
          <a:stretch/>
        </p:blipFill>
        <p:spPr>
          <a:xfrm rot="-5400000">
            <a:off x="-4453213" y="4178988"/>
            <a:ext cx="9652200" cy="1520825"/>
          </a:xfrm>
          <a:prstGeom prst="rect">
            <a:avLst/>
          </a:prstGeom>
          <a:noFill/>
          <a:ln>
            <a:noFill/>
          </a:ln>
        </p:spPr>
      </p:pic>
      <p:sp>
        <p:nvSpPr>
          <p:cNvPr id="286" name="Google Shape;286;g316165f7f52_0_112"/>
          <p:cNvSpPr txBox="1"/>
          <p:nvPr/>
        </p:nvSpPr>
        <p:spPr>
          <a:xfrm>
            <a:off x="1133300" y="354675"/>
            <a:ext cx="11483100" cy="19026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Clr>
                <a:schemeClr val="dk1"/>
              </a:buClr>
              <a:buSzPts val="4400"/>
              <a:buFont typeface="Play"/>
              <a:buNone/>
            </a:pPr>
            <a:r>
              <a:rPr lang="en-GB" sz="4400">
                <a:solidFill>
                  <a:schemeClr val="dk1"/>
                </a:solidFill>
                <a:latin typeface="Century Gothic"/>
                <a:ea typeface="Century Gothic"/>
                <a:cs typeface="Century Gothic"/>
                <a:sym typeface="Century Gothic"/>
              </a:rPr>
              <a:t>What makes a good social worker?  -  by category</a:t>
            </a:r>
            <a:endParaRPr sz="440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600">
              <a:solidFill>
                <a:schemeClr val="dk1"/>
              </a:solidFill>
              <a:latin typeface="Play"/>
              <a:ea typeface="Play"/>
              <a:cs typeface="Play"/>
              <a:sym typeface="Play"/>
            </a:endParaRPr>
          </a:p>
        </p:txBody>
      </p:sp>
      <p:pic>
        <p:nvPicPr>
          <p:cNvPr id="287" name="Google Shape;287;g316165f7f52_0_112"/>
          <p:cNvPicPr preferRelativeResize="0"/>
          <p:nvPr/>
        </p:nvPicPr>
        <p:blipFill rotWithShape="1">
          <a:blip r:embed="rId4">
            <a:alphaModFix/>
          </a:blip>
          <a:srcRect/>
          <a:stretch/>
        </p:blipFill>
        <p:spPr>
          <a:xfrm>
            <a:off x="760850" y="1867700"/>
            <a:ext cx="12812646" cy="6018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2" name="Google Shape;292;g316165f7f52_0_119"/>
          <p:cNvPicPr preferRelativeResize="0"/>
          <p:nvPr/>
        </p:nvPicPr>
        <p:blipFill rotWithShape="1">
          <a:blip r:embed="rId3">
            <a:alphaModFix/>
          </a:blip>
          <a:srcRect l="18433"/>
          <a:stretch/>
        </p:blipFill>
        <p:spPr>
          <a:xfrm rot="-5400000">
            <a:off x="-4453213" y="4178988"/>
            <a:ext cx="9652200" cy="1520825"/>
          </a:xfrm>
          <a:prstGeom prst="rect">
            <a:avLst/>
          </a:prstGeom>
          <a:noFill/>
          <a:ln>
            <a:noFill/>
          </a:ln>
        </p:spPr>
      </p:pic>
      <p:sp>
        <p:nvSpPr>
          <p:cNvPr id="293" name="Google Shape;293;g316165f7f52_0_119"/>
          <p:cNvSpPr txBox="1"/>
          <p:nvPr/>
        </p:nvSpPr>
        <p:spPr>
          <a:xfrm>
            <a:off x="1133300" y="354675"/>
            <a:ext cx="11483100" cy="12930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GB" sz="4400" b="1" dirty="0">
                <a:solidFill>
                  <a:schemeClr val="dk1"/>
                </a:solidFill>
                <a:latin typeface="Century Gothic"/>
                <a:ea typeface="Century Gothic"/>
                <a:cs typeface="Century Gothic"/>
                <a:sym typeface="Century Gothic"/>
              </a:rPr>
              <a:t>Personal attributes and attitudes</a:t>
            </a:r>
            <a:endParaRPr sz="4400" b="1" dirty="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600" dirty="0">
              <a:solidFill>
                <a:schemeClr val="dk1"/>
              </a:solidFill>
              <a:latin typeface="Play"/>
              <a:ea typeface="Play"/>
              <a:cs typeface="Play"/>
              <a:sym typeface="Play"/>
            </a:endParaRPr>
          </a:p>
        </p:txBody>
      </p:sp>
      <p:sp>
        <p:nvSpPr>
          <p:cNvPr id="294" name="Google Shape;294;g316165f7f52_0_119"/>
          <p:cNvSpPr txBox="1"/>
          <p:nvPr/>
        </p:nvSpPr>
        <p:spPr>
          <a:xfrm>
            <a:off x="785350" y="1495200"/>
            <a:ext cx="12219600" cy="9537452"/>
          </a:xfrm>
          <a:prstGeom prst="rect">
            <a:avLst/>
          </a:prstGeom>
          <a:noFill/>
          <a:ln>
            <a:noFill/>
          </a:ln>
        </p:spPr>
        <p:txBody>
          <a:bodyPr spcFirstLastPara="1" wrap="square" lIns="91425" tIns="91425" rIns="91425" bIns="91425" anchor="t" anchorCtr="0">
            <a:spAutoFit/>
          </a:bodyPr>
          <a:lstStyle/>
          <a:p>
            <a:pPr lvl="1"/>
            <a:r>
              <a:rPr lang="en-GB" sz="2500" dirty="0">
                <a:latin typeface="Century Gothic" panose="020B0502020202020204" pitchFamily="34" charset="0"/>
              </a:rPr>
              <a:t>Empathy and kindness-</a:t>
            </a:r>
            <a:r>
              <a:rPr lang="en-GB" sz="2500" dirty="0">
                <a:solidFill>
                  <a:schemeClr val="dk1"/>
                </a:solidFill>
                <a:latin typeface="Century Gothic"/>
                <a:ea typeface="Century Gothic"/>
                <a:cs typeface="Century Gothic"/>
                <a:sym typeface="Century Gothic"/>
              </a:rPr>
              <a:t> seeks to understand problems &amp;wanting the best for others </a:t>
            </a:r>
            <a:r>
              <a:rPr lang="en-GB" sz="2500" dirty="0">
                <a:latin typeface="Century Gothic" panose="020B0502020202020204" pitchFamily="34" charset="0"/>
              </a:rPr>
              <a:t> </a:t>
            </a:r>
          </a:p>
          <a:p>
            <a:pPr lvl="1"/>
            <a:r>
              <a:rPr lang="en-GB" sz="2000" b="1" dirty="0">
                <a:solidFill>
                  <a:schemeClr val="dk1"/>
                </a:solidFill>
                <a:latin typeface="Century Gothic"/>
                <a:ea typeface="Century Gothic"/>
                <a:cs typeface="Century Gothic"/>
                <a:sym typeface="Century Gothic"/>
              </a:rPr>
              <a:t>“</a:t>
            </a:r>
            <a:r>
              <a:rPr lang="en-GB" sz="2000" b="1" i="1" dirty="0">
                <a:solidFill>
                  <a:schemeClr val="dk1"/>
                </a:solidFill>
                <a:latin typeface="Century Gothic"/>
                <a:ea typeface="Century Gothic"/>
                <a:cs typeface="Century Gothic"/>
                <a:sym typeface="Century Gothic"/>
              </a:rPr>
              <a:t>A bad social worker talks to you with no empathy at all, they make you feel like this is all your fault , like it's your doing and you deserve it.” (Female care leaver, Kampala) </a:t>
            </a:r>
            <a:endParaRPr lang="en-GB" sz="2000" b="1" dirty="0">
              <a:latin typeface="Century Gothic" panose="020B0502020202020204" pitchFamily="34" charset="0"/>
            </a:endParaRPr>
          </a:p>
          <a:p>
            <a:pPr lvl="1"/>
            <a:endParaRPr lang="en-GB" sz="2800" b="1" dirty="0">
              <a:latin typeface="Century Gothic" panose="020B0502020202020204" pitchFamily="34" charset="0"/>
            </a:endParaRPr>
          </a:p>
          <a:p>
            <a:pPr lvl="1"/>
            <a:r>
              <a:rPr lang="en-GB" sz="2500" dirty="0">
                <a:latin typeface="Century Gothic" panose="020B0502020202020204" pitchFamily="34" charset="0"/>
              </a:rPr>
              <a:t>Offering encouragement and hope</a:t>
            </a:r>
          </a:p>
          <a:p>
            <a:pPr lvl="1"/>
            <a:r>
              <a:rPr lang="en-GB" sz="2000" b="1" i="1" dirty="0">
                <a:solidFill>
                  <a:schemeClr val="dk1"/>
                </a:solidFill>
                <a:latin typeface="Century Gothic" panose="020B0502020202020204" pitchFamily="34" charset="0"/>
                <a:ea typeface="Century Gothic"/>
                <a:cs typeface="Century Gothic"/>
                <a:sym typeface="Century Gothic"/>
              </a:rPr>
              <a:t>“</a:t>
            </a:r>
            <a:r>
              <a:rPr lang="en-GB" sz="2000" b="1" i="1" dirty="0">
                <a:solidFill>
                  <a:schemeClr val="dk1"/>
                </a:solidFill>
                <a:latin typeface="Century Gothic"/>
                <a:ea typeface="Century Gothic"/>
                <a:cs typeface="Century Gothic"/>
                <a:sym typeface="Century Gothic"/>
              </a:rPr>
              <a:t>This social worker should understand my pain and the difficulties I might be facing.” (Female caregiver from a vulnerable family, Kampala) </a:t>
            </a:r>
          </a:p>
          <a:p>
            <a:pPr lvl="1"/>
            <a:endParaRPr lang="en-GB" sz="1800" b="1" i="1" dirty="0">
              <a:latin typeface="Century Gothic" panose="020B0502020202020204" pitchFamily="34" charset="0"/>
            </a:endParaRPr>
          </a:p>
          <a:p>
            <a:pPr lvl="1"/>
            <a:r>
              <a:rPr lang="en-GB" sz="2500" dirty="0">
                <a:latin typeface="Century Gothic" panose="020B0502020202020204" pitchFamily="34" charset="0"/>
              </a:rPr>
              <a:t>Being polite and not getting angry-</a:t>
            </a:r>
            <a:r>
              <a:rPr lang="en-US" sz="2500" dirty="0">
                <a:solidFill>
                  <a:schemeClr val="dk1"/>
                </a:solidFill>
                <a:latin typeface="Century Gothic"/>
                <a:ea typeface="Century Gothic"/>
                <a:cs typeface="Century Gothic"/>
                <a:sym typeface="Century Gothic"/>
              </a:rPr>
              <a:t>Being calm, not getting annoyed, not losing their temper, and shouting at you</a:t>
            </a:r>
          </a:p>
          <a:p>
            <a:pPr marL="0" marR="0">
              <a:spcBef>
                <a:spcPts val="0"/>
              </a:spcBef>
              <a:spcAft>
                <a:spcPts val="0"/>
              </a:spcAft>
            </a:pPr>
            <a:r>
              <a:rPr lang="en-GB" sz="2000" b="1" kern="100" dirty="0">
                <a:effectLst/>
                <a:latin typeface="Century Gothic" panose="020B0502020202020204" pitchFamily="34" charset="0"/>
                <a:ea typeface="Aptos"/>
                <a:cs typeface="Times New Roman" panose="02020603050405020304" pitchFamily="18" charset="0"/>
              </a:rPr>
              <a:t>“</a:t>
            </a:r>
            <a:r>
              <a:rPr lang="en-GB" sz="2000" b="1" i="1" kern="100" dirty="0">
                <a:effectLst/>
                <a:latin typeface="Century Gothic" panose="020B0502020202020204" pitchFamily="34" charset="0"/>
                <a:ea typeface="Aptos"/>
                <a:cs typeface="Times New Roman" panose="02020603050405020304" pitchFamily="18" charset="0"/>
              </a:rPr>
              <a:t>This social worker may find a person who is rude or cruel and instead of talking to that person kindly or humbly, then they would just respond or shout in a bad way.  Because when you find someone cruel, you also want to be cruel. So you end up fighting or quarrelling.” (Girl from a vulnerable family, Mpigi) </a:t>
            </a:r>
          </a:p>
          <a:p>
            <a:pPr marL="0" marR="0">
              <a:spcBef>
                <a:spcPts val="0"/>
              </a:spcBef>
              <a:spcAft>
                <a:spcPts val="0"/>
              </a:spcAft>
            </a:pPr>
            <a:endParaRPr lang="en-US" sz="2000" b="1" i="1" kern="100" dirty="0">
              <a:effectLst/>
              <a:latin typeface="Century Gothic" panose="020B0502020202020204" pitchFamily="34" charset="0"/>
              <a:ea typeface="Aptos"/>
              <a:cs typeface="Times New Roman" panose="02020603050405020304" pitchFamily="18" charset="0"/>
            </a:endParaRPr>
          </a:p>
          <a:p>
            <a:pPr lvl="1"/>
            <a:r>
              <a:rPr lang="en-GB" sz="2500" dirty="0">
                <a:latin typeface="Century Gothic" panose="020B0502020202020204" pitchFamily="34" charset="0"/>
              </a:rPr>
              <a:t>Friendly and positive</a:t>
            </a:r>
          </a:p>
          <a:p>
            <a:pPr lvl="1"/>
            <a:r>
              <a:rPr lang="en-GB" sz="2800" dirty="0">
                <a:latin typeface="Century Gothic" panose="020B0502020202020204" pitchFamily="34" charset="0"/>
              </a:rPr>
              <a:t> </a:t>
            </a:r>
            <a:r>
              <a:rPr lang="en-GB" sz="2000" b="1" kern="100" dirty="0">
                <a:effectLst/>
                <a:latin typeface="Century Gothic" panose="020B0502020202020204" pitchFamily="34" charset="0"/>
                <a:ea typeface="Aptos"/>
                <a:cs typeface="Times New Roman" panose="02020603050405020304" pitchFamily="18" charset="0"/>
              </a:rPr>
              <a:t>“A good social worker should make you her friend and bring you close and shows you love so that you can be able to open up.” (Female caregiver from a vulnerable family, Kampala) </a:t>
            </a:r>
            <a:endParaRPr lang="en-US" sz="2000" b="1" kern="100" dirty="0">
              <a:effectLst/>
              <a:latin typeface="Century Gothic" panose="020B0502020202020204" pitchFamily="34" charset="0"/>
              <a:ea typeface="Aptos"/>
              <a:cs typeface="Times New Roman" panose="02020603050405020304" pitchFamily="18" charset="0"/>
            </a:endParaRPr>
          </a:p>
          <a:p>
            <a:pPr lvl="1"/>
            <a:endParaRPr lang="en-GB" sz="2000" dirty="0">
              <a:latin typeface="Century Gothic" panose="020B0502020202020204" pitchFamily="34" charset="0"/>
            </a:endParaRPr>
          </a:p>
          <a:p>
            <a:pPr lvl="1"/>
            <a:r>
              <a:rPr lang="en-GB" sz="2500" dirty="0">
                <a:latin typeface="Century Gothic" panose="020B0502020202020204" pitchFamily="34" charset="0"/>
              </a:rPr>
              <a:t>Acts with humility – is not superior, arrogant or judgemental </a:t>
            </a:r>
          </a:p>
          <a:p>
            <a:pPr lvl="0" algn="l" rtl="0">
              <a:lnSpc>
                <a:spcPct val="90000"/>
              </a:lnSpc>
              <a:spcBef>
                <a:spcPts val="0"/>
              </a:spcBef>
              <a:spcAft>
                <a:spcPts val="0"/>
              </a:spcAft>
              <a:buClr>
                <a:schemeClr val="dk1"/>
              </a:buClr>
              <a:buSzPts val="2800"/>
            </a:pPr>
            <a:r>
              <a:rPr lang="en-US" sz="1800" b="1" i="1" dirty="0">
                <a:solidFill>
                  <a:schemeClr val="dk1"/>
                </a:solidFill>
                <a:latin typeface="Century Gothic"/>
                <a:ea typeface="Century Gothic"/>
                <a:cs typeface="Century Gothic"/>
                <a:sym typeface="Century Gothic"/>
              </a:rPr>
              <a:t>"A bad social worker] makes you feel like they are doing you a favor, a very big one, they keep reminding you of your background.” (Female care leaver, Kampala)</a:t>
            </a:r>
            <a:r>
              <a:rPr lang="en-US" sz="4000" b="1" i="1" dirty="0">
                <a:solidFill>
                  <a:schemeClr val="dk1"/>
                </a:solidFill>
                <a:latin typeface="Century Gothic"/>
                <a:ea typeface="Century Gothic"/>
                <a:cs typeface="Century Gothic"/>
                <a:sym typeface="Century Gothic"/>
              </a:rPr>
              <a:t> </a:t>
            </a:r>
            <a:endParaRPr lang="en-US" sz="5400" b="1" i="1" dirty="0">
              <a:solidFill>
                <a:schemeClr val="dk1"/>
              </a:solidFill>
              <a:latin typeface="Century Gothic"/>
              <a:ea typeface="Century Gothic"/>
              <a:cs typeface="Century Gothic"/>
              <a:sym typeface="Century Gothic"/>
            </a:endParaRPr>
          </a:p>
          <a:p>
            <a:pPr lvl="0" algn="l" rtl="0">
              <a:lnSpc>
                <a:spcPct val="90000"/>
              </a:lnSpc>
              <a:spcBef>
                <a:spcPts val="800"/>
              </a:spcBef>
              <a:spcAft>
                <a:spcPts val="0"/>
              </a:spcAft>
              <a:buClr>
                <a:schemeClr val="dk1"/>
              </a:buClr>
              <a:buSzPts val="2800"/>
            </a:pPr>
            <a:br>
              <a:rPr lang="en-GB" sz="3900" dirty="0">
                <a:solidFill>
                  <a:schemeClr val="dk1"/>
                </a:solidFill>
                <a:latin typeface="Century Gothic"/>
                <a:ea typeface="Century Gothic"/>
                <a:cs typeface="Century Gothic"/>
                <a:sym typeface="Century Gothic"/>
              </a:rPr>
            </a:br>
            <a:br>
              <a:rPr lang="en-GB" sz="2800" dirty="0">
                <a:solidFill>
                  <a:schemeClr val="dk1"/>
                </a:solidFill>
              </a:rPr>
            </a:b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g316165f7f52_0_139"/>
          <p:cNvPicPr preferRelativeResize="0"/>
          <p:nvPr/>
        </p:nvPicPr>
        <p:blipFill rotWithShape="1">
          <a:blip r:embed="rId3">
            <a:alphaModFix/>
          </a:blip>
          <a:srcRect l="18433"/>
          <a:stretch/>
        </p:blipFill>
        <p:spPr>
          <a:xfrm rot="-5400000">
            <a:off x="-4453213" y="4178988"/>
            <a:ext cx="9652200" cy="1520825"/>
          </a:xfrm>
          <a:prstGeom prst="rect">
            <a:avLst/>
          </a:prstGeom>
          <a:noFill/>
          <a:ln>
            <a:noFill/>
          </a:ln>
        </p:spPr>
      </p:pic>
      <p:sp>
        <p:nvSpPr>
          <p:cNvPr id="314" name="Google Shape;314;g316165f7f52_0_139"/>
          <p:cNvSpPr txBox="1"/>
          <p:nvPr/>
        </p:nvSpPr>
        <p:spPr>
          <a:xfrm>
            <a:off x="1133300" y="354675"/>
            <a:ext cx="11483100" cy="19026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GB" sz="4400" b="1" dirty="0">
                <a:solidFill>
                  <a:schemeClr val="dk1"/>
                </a:solidFill>
                <a:latin typeface="Century Gothic"/>
                <a:ea typeface="Century Gothic"/>
                <a:cs typeface="Century Gothic"/>
                <a:sym typeface="Century Gothic"/>
              </a:rPr>
              <a:t>Being effective and operating with integrity </a:t>
            </a:r>
            <a:endParaRPr sz="4400" b="1" dirty="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600" dirty="0">
              <a:solidFill>
                <a:schemeClr val="dk1"/>
              </a:solidFill>
              <a:latin typeface="Play"/>
              <a:ea typeface="Play"/>
              <a:cs typeface="Play"/>
              <a:sym typeface="Play"/>
            </a:endParaRPr>
          </a:p>
        </p:txBody>
      </p:sp>
      <p:sp>
        <p:nvSpPr>
          <p:cNvPr id="315" name="Google Shape;315;g316165f7f52_0_139"/>
          <p:cNvSpPr txBox="1"/>
          <p:nvPr/>
        </p:nvSpPr>
        <p:spPr>
          <a:xfrm>
            <a:off x="765050" y="1748525"/>
            <a:ext cx="12219600" cy="10871664"/>
          </a:xfrm>
          <a:prstGeom prst="rect">
            <a:avLst/>
          </a:prstGeom>
          <a:noFill/>
          <a:ln>
            <a:noFill/>
          </a:ln>
        </p:spPr>
        <p:txBody>
          <a:bodyPr spcFirstLastPara="1" wrap="square" lIns="91425" tIns="91425" rIns="91425" bIns="91425" anchor="t" anchorCtr="0">
            <a:spAutoFit/>
          </a:bodyPr>
          <a:lstStyle/>
          <a:p>
            <a:pPr lvl="1"/>
            <a:r>
              <a:rPr lang="en-GB" sz="2800" b="1" dirty="0">
                <a:latin typeface="Century Gothic" panose="020B0502020202020204" pitchFamily="34" charset="0"/>
              </a:rPr>
              <a:t>Not being corrupt-</a:t>
            </a:r>
            <a:r>
              <a:rPr lang="en-GB" sz="2800" b="1" dirty="0">
                <a:solidFill>
                  <a:schemeClr val="dk1"/>
                </a:solidFill>
                <a:latin typeface="Century Gothic" panose="020B0502020202020204" pitchFamily="34" charset="0"/>
                <a:ea typeface="Century Gothic"/>
                <a:cs typeface="Century Gothic"/>
                <a:sym typeface="Century Gothic"/>
              </a:rPr>
              <a:t> </a:t>
            </a:r>
            <a:r>
              <a:rPr lang="en-GB" sz="2000" dirty="0">
                <a:solidFill>
                  <a:schemeClr val="dk1"/>
                </a:solidFill>
                <a:latin typeface="Century Gothic"/>
                <a:ea typeface="Century Gothic"/>
                <a:cs typeface="Century Gothic"/>
                <a:sym typeface="Century Gothic"/>
              </a:rPr>
              <a:t>different forms including keeping goods or a proportion of goods meant from clients, asking for payment for services which were supposed to be free.</a:t>
            </a:r>
          </a:p>
          <a:p>
            <a:pPr lvl="1"/>
            <a:endParaRPr lang="en-US" sz="2000" dirty="0">
              <a:solidFill>
                <a:schemeClr val="dk1"/>
              </a:solidFill>
              <a:latin typeface="Century Gothic"/>
              <a:ea typeface="Century Gothic"/>
              <a:cs typeface="Century Gothic"/>
              <a:sym typeface="Century Gothic"/>
            </a:endParaRPr>
          </a:p>
          <a:p>
            <a:pPr lvl="1"/>
            <a:r>
              <a:rPr lang="en-US" sz="2000" dirty="0">
                <a:solidFill>
                  <a:schemeClr val="dk1"/>
                </a:solidFill>
                <a:latin typeface="Century Gothic"/>
                <a:ea typeface="Century Gothic"/>
                <a:cs typeface="Century Gothic"/>
                <a:sym typeface="Century Gothic"/>
              </a:rPr>
              <a:t>“</a:t>
            </a:r>
            <a:r>
              <a:rPr lang="en-US" sz="2000" i="1" dirty="0">
                <a:solidFill>
                  <a:schemeClr val="dk1"/>
                </a:solidFill>
                <a:latin typeface="Century Gothic"/>
                <a:ea typeface="Century Gothic"/>
                <a:cs typeface="Century Gothic"/>
                <a:sym typeface="Century Gothic"/>
              </a:rPr>
              <a:t>Like he takes what he is supposed to give you and gives it to someone else, or even for himself.” (Female care leaver, Kampala) </a:t>
            </a:r>
          </a:p>
          <a:p>
            <a:pPr lvl="1"/>
            <a:r>
              <a:rPr lang="en-GB" sz="2800" b="1" dirty="0">
                <a:latin typeface="Century Gothic" panose="020B0502020202020204" pitchFamily="34" charset="0"/>
              </a:rPr>
              <a:t>Maintaining confidentially-</a:t>
            </a:r>
            <a:r>
              <a:rPr lang="en-GB" sz="2800" b="1" dirty="0">
                <a:solidFill>
                  <a:schemeClr val="dk1"/>
                </a:solidFill>
                <a:latin typeface="Century Gothic" panose="020B0502020202020204" pitchFamily="34" charset="0"/>
                <a:ea typeface="Century Gothic"/>
                <a:cs typeface="Century Gothic"/>
                <a:sym typeface="Century Gothic"/>
              </a:rPr>
              <a:t> </a:t>
            </a:r>
            <a:r>
              <a:rPr lang="en-GB" sz="2000" dirty="0">
                <a:solidFill>
                  <a:schemeClr val="dk1"/>
                </a:solidFill>
                <a:latin typeface="Century Gothic"/>
                <a:ea typeface="Century Gothic"/>
                <a:cs typeface="Century Gothic"/>
                <a:sym typeface="Century Gothic"/>
              </a:rPr>
              <a:t>not sharing information with other people, not gossiping about them</a:t>
            </a:r>
            <a:endParaRPr lang="en-GB" sz="2000" dirty="0"/>
          </a:p>
          <a:p>
            <a:pPr lvl="1"/>
            <a:r>
              <a:rPr lang="en-GB" sz="2800" b="1" dirty="0">
                <a:latin typeface="Century Gothic" panose="020B0502020202020204" pitchFamily="34" charset="0"/>
              </a:rPr>
              <a:t>Being honest and reliable-</a:t>
            </a:r>
            <a:r>
              <a:rPr lang="en-GB" sz="2800" b="1" dirty="0">
                <a:solidFill>
                  <a:schemeClr val="dk1"/>
                </a:solidFill>
                <a:latin typeface="Century Gothic" panose="020B0502020202020204" pitchFamily="34" charset="0"/>
                <a:ea typeface="Century Gothic"/>
                <a:cs typeface="Century Gothic"/>
                <a:sym typeface="Century Gothic"/>
              </a:rPr>
              <a:t> </a:t>
            </a:r>
            <a:r>
              <a:rPr lang="en-GB" sz="2000" dirty="0">
                <a:solidFill>
                  <a:schemeClr val="dk1"/>
                </a:solidFill>
                <a:latin typeface="Century Gothic"/>
                <a:ea typeface="Century Gothic"/>
                <a:cs typeface="Century Gothic"/>
                <a:sym typeface="Century Gothic"/>
              </a:rPr>
              <a:t>does what they say they are going to do </a:t>
            </a:r>
          </a:p>
          <a:p>
            <a:pPr lvl="1"/>
            <a:r>
              <a:rPr lang="en-US" sz="2000" i="1" dirty="0">
                <a:solidFill>
                  <a:schemeClr val="dk1"/>
                </a:solidFill>
                <a:latin typeface="Century Gothic"/>
                <a:ea typeface="Century Gothic"/>
                <a:cs typeface="Century Gothic"/>
                <a:sym typeface="Century Gothic"/>
              </a:rPr>
              <a:t>Social workers have this habit of treating us differently when there are visitors. When visitors come, they pretend to be nice to you yet they are not.” (girl, Mpigi) </a:t>
            </a:r>
          </a:p>
          <a:p>
            <a:pPr lvl="1"/>
            <a:endParaRPr lang="en-GB" sz="2000" dirty="0"/>
          </a:p>
          <a:p>
            <a:pPr lvl="1"/>
            <a:r>
              <a:rPr lang="en-GB" sz="2800" b="1" dirty="0">
                <a:latin typeface="Century Gothic" panose="020B0502020202020204" pitchFamily="34" charset="0"/>
              </a:rPr>
              <a:t>Treating people equally and fairly</a:t>
            </a:r>
            <a:r>
              <a:rPr lang="en-GB" sz="2000" b="1" dirty="0"/>
              <a:t>-</a:t>
            </a:r>
            <a:r>
              <a:rPr lang="en-GB" sz="2000" b="1" dirty="0">
                <a:solidFill>
                  <a:schemeClr val="dk1"/>
                </a:solidFill>
                <a:latin typeface="Century Gothic"/>
                <a:ea typeface="Century Gothic"/>
                <a:cs typeface="Century Gothic"/>
                <a:sym typeface="Century Gothic"/>
              </a:rPr>
              <a:t>Consistently behaves well – not just for show </a:t>
            </a:r>
            <a:endParaRPr lang="en-GB" sz="2000" dirty="0"/>
          </a:p>
          <a:p>
            <a:pPr lvl="1"/>
            <a:r>
              <a:rPr lang="en-GB" sz="2000" dirty="0"/>
              <a:t> </a:t>
            </a:r>
            <a:r>
              <a:rPr lang="en-US" sz="2000" i="1" dirty="0">
                <a:solidFill>
                  <a:schemeClr val="dk1"/>
                </a:solidFill>
                <a:latin typeface="Century Gothic"/>
                <a:ea typeface="Century Gothic"/>
                <a:cs typeface="Century Gothic"/>
                <a:sym typeface="Century Gothic"/>
              </a:rPr>
              <a:t>“They have favoritism, even when we were In the Home there are those children that are treated nicely and those ones that are not.” (Female care leaver, Kampala)</a:t>
            </a:r>
          </a:p>
          <a:p>
            <a:pPr lvl="1"/>
            <a:endParaRPr lang="en-GB" sz="2000" dirty="0"/>
          </a:p>
          <a:p>
            <a:pPr lvl="1"/>
            <a:r>
              <a:rPr lang="en-GB" sz="2800" b="1" dirty="0">
                <a:latin typeface="Century Gothic" panose="020B0502020202020204" pitchFamily="34" charset="0"/>
              </a:rPr>
              <a:t>Not being violent or exploitative-</a:t>
            </a:r>
            <a:r>
              <a:rPr lang="en-GB" sz="2800" b="1" dirty="0">
                <a:solidFill>
                  <a:schemeClr val="dk1"/>
                </a:solidFill>
                <a:latin typeface="Century Gothic" panose="020B0502020202020204" pitchFamily="34" charset="0"/>
                <a:ea typeface="Century Gothic"/>
                <a:cs typeface="Century Gothic"/>
                <a:sym typeface="Century Gothic"/>
              </a:rPr>
              <a:t> </a:t>
            </a:r>
            <a:r>
              <a:rPr lang="en-GB" sz="2000" dirty="0">
                <a:solidFill>
                  <a:schemeClr val="dk1"/>
                </a:solidFill>
                <a:latin typeface="Century Gothic"/>
                <a:ea typeface="Century Gothic"/>
                <a:cs typeface="Century Gothic"/>
                <a:sym typeface="Century Gothic"/>
              </a:rPr>
              <a:t>children and care leavers who had been in residential care spoke of social workers beating them, or making them carry out chores involving heavy lifting</a:t>
            </a:r>
            <a:endParaRPr lang="en-GB" sz="2000" dirty="0"/>
          </a:p>
          <a:p>
            <a:pPr lvl="1"/>
            <a:r>
              <a:rPr lang="en-GB" sz="2800" b="1" dirty="0">
                <a:latin typeface="Century Gothic" panose="020B0502020202020204" pitchFamily="34" charset="0"/>
              </a:rPr>
              <a:t>Having a strong (religious based) moral compass </a:t>
            </a:r>
            <a:r>
              <a:rPr lang="en-GB" sz="2000" dirty="0"/>
              <a:t>-</a:t>
            </a:r>
            <a:r>
              <a:rPr lang="en-GB" sz="2000" dirty="0">
                <a:solidFill>
                  <a:schemeClr val="dk1"/>
                </a:solidFill>
                <a:latin typeface="Century Gothic"/>
                <a:ea typeface="Century Gothic"/>
                <a:cs typeface="Century Gothic"/>
                <a:sym typeface="Century Gothic"/>
              </a:rPr>
              <a:t> value of social workers being religious or God fearing so that their positive behaviours was embedded in deeper beliefs</a:t>
            </a:r>
            <a:endParaRPr lang="en-GB" sz="2000" dirty="0"/>
          </a:p>
          <a:p>
            <a:pPr lvl="1"/>
            <a:r>
              <a:rPr lang="en-GB" sz="2800" b="1" dirty="0">
                <a:latin typeface="Century Gothic" panose="020B0502020202020204" pitchFamily="34" charset="0"/>
              </a:rPr>
              <a:t>Easy to identify as a social worker</a:t>
            </a:r>
            <a:r>
              <a:rPr lang="en-GB" sz="2000" b="1" dirty="0"/>
              <a:t> </a:t>
            </a:r>
            <a:r>
              <a:rPr lang="en-GB" sz="2000" dirty="0"/>
              <a:t>-</a:t>
            </a:r>
            <a:r>
              <a:rPr lang="en-GB" sz="2000" i="1" dirty="0">
                <a:solidFill>
                  <a:schemeClr val="dk1"/>
                </a:solidFill>
                <a:latin typeface="Century Gothic"/>
                <a:ea typeface="Century Gothic"/>
                <a:cs typeface="Century Gothic"/>
                <a:sym typeface="Century Gothic"/>
              </a:rPr>
              <a:t>A good social worker should have an identification because some people may come to the community when they are not social workers.” (Male caregivers from a vulnerable family, Kampala) </a:t>
            </a:r>
            <a:br>
              <a:rPr lang="en-US" sz="3200" i="1" dirty="0">
                <a:solidFill>
                  <a:schemeClr val="dk1"/>
                </a:solidFill>
                <a:latin typeface="Century Gothic"/>
                <a:ea typeface="Century Gothic"/>
                <a:cs typeface="Century Gothic"/>
                <a:sym typeface="Century Gothic"/>
              </a:rPr>
            </a:br>
            <a:br>
              <a:rPr lang="en-US" sz="3200" i="1" dirty="0">
                <a:solidFill>
                  <a:schemeClr val="dk1"/>
                </a:solidFill>
                <a:latin typeface="Century Gothic"/>
                <a:ea typeface="Century Gothic"/>
                <a:cs typeface="Century Gothic"/>
                <a:sym typeface="Century Gothic"/>
              </a:rPr>
            </a:br>
            <a:endParaRPr lang="en-GB" sz="2000" dirty="0"/>
          </a:p>
          <a:p>
            <a:pPr lvl="1"/>
            <a:endParaRPr lang="en-GB" sz="2800" dirty="0">
              <a:latin typeface="Century Gothic" panose="020B0502020202020204" pitchFamily="34" charset="0"/>
            </a:endParaRPr>
          </a:p>
          <a:p>
            <a:pPr lvl="0" algn="l" rtl="0">
              <a:lnSpc>
                <a:spcPct val="90000"/>
              </a:lnSpc>
              <a:spcBef>
                <a:spcPts val="800"/>
              </a:spcBef>
              <a:spcAft>
                <a:spcPts val="0"/>
              </a:spcAft>
              <a:buClr>
                <a:schemeClr val="dk1"/>
              </a:buClr>
              <a:buSzPts val="3100"/>
            </a:pPr>
            <a:br>
              <a:rPr lang="en-GB" sz="2800" i="1" dirty="0">
                <a:solidFill>
                  <a:schemeClr val="dk1"/>
                </a:solidFill>
                <a:latin typeface="Century Gothic"/>
                <a:ea typeface="Century Gothic"/>
                <a:cs typeface="Century Gothic"/>
                <a:sym typeface="Century Gothic"/>
              </a:rPr>
            </a:br>
            <a:br>
              <a:rPr lang="en-GB" sz="2800" dirty="0">
                <a:solidFill>
                  <a:schemeClr val="dk1"/>
                </a:solidFill>
              </a:rPr>
            </a:br>
            <a:br>
              <a:rPr lang="en-GB" sz="2800" dirty="0">
                <a:solidFill>
                  <a:schemeClr val="dk1"/>
                </a:solidFill>
              </a:rPr>
            </a:b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pic>
        <p:nvPicPr>
          <p:cNvPr id="348" name="Google Shape;348;g316165f7f52_0_169"/>
          <p:cNvPicPr preferRelativeResize="0"/>
          <p:nvPr/>
        </p:nvPicPr>
        <p:blipFill rotWithShape="1">
          <a:blip r:embed="rId3">
            <a:alphaModFix/>
          </a:blip>
          <a:srcRect l="18433"/>
          <a:stretch/>
        </p:blipFill>
        <p:spPr>
          <a:xfrm rot="-5400000">
            <a:off x="-4453213" y="4178989"/>
            <a:ext cx="9652200" cy="1520825"/>
          </a:xfrm>
          <a:prstGeom prst="rect">
            <a:avLst/>
          </a:prstGeom>
          <a:noFill/>
          <a:ln>
            <a:noFill/>
          </a:ln>
        </p:spPr>
      </p:pic>
      <p:sp>
        <p:nvSpPr>
          <p:cNvPr id="349" name="Google Shape;349;g316165f7f52_0_169"/>
          <p:cNvSpPr txBox="1"/>
          <p:nvPr/>
        </p:nvSpPr>
        <p:spPr>
          <a:xfrm>
            <a:off x="1133300" y="354675"/>
            <a:ext cx="11457600" cy="19026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4400" b="1">
                <a:solidFill>
                  <a:schemeClr val="dk1"/>
                </a:solidFill>
                <a:latin typeface="Century Gothic"/>
                <a:ea typeface="Century Gothic"/>
                <a:cs typeface="Century Gothic"/>
                <a:sym typeface="Century Gothic"/>
              </a:rPr>
              <a:t>Participation and connection to the community </a:t>
            </a:r>
          </a:p>
          <a:p>
            <a:pPr marL="0" lvl="0" indent="0" algn="l" rtl="0">
              <a:lnSpc>
                <a:spcPct val="90000"/>
              </a:lnSpc>
              <a:spcBef>
                <a:spcPts val="0"/>
              </a:spcBef>
              <a:spcAft>
                <a:spcPts val="0"/>
              </a:spcAft>
              <a:buNone/>
            </a:pPr>
            <a:endParaRPr lang="en-US" sz="3600" dirty="0">
              <a:solidFill>
                <a:schemeClr val="dk1"/>
              </a:solidFill>
              <a:latin typeface="Play"/>
              <a:ea typeface="Play"/>
              <a:cs typeface="Play"/>
              <a:sym typeface="Play"/>
            </a:endParaRPr>
          </a:p>
        </p:txBody>
      </p:sp>
      <p:sp>
        <p:nvSpPr>
          <p:cNvPr id="350" name="Google Shape;350;g316165f7f52_0_169"/>
          <p:cNvSpPr txBox="1"/>
          <p:nvPr/>
        </p:nvSpPr>
        <p:spPr>
          <a:xfrm>
            <a:off x="1133300" y="1925375"/>
            <a:ext cx="11851500" cy="14778374"/>
          </a:xfrm>
          <a:prstGeom prst="rect">
            <a:avLst/>
          </a:prstGeom>
          <a:noFill/>
          <a:ln>
            <a:noFill/>
          </a:ln>
        </p:spPr>
        <p:txBody>
          <a:bodyPr spcFirstLastPara="1" wrap="square" lIns="91425" tIns="91425" rIns="91425" bIns="91425" anchor="t" anchorCtr="0">
            <a:spAutoFit/>
          </a:bodyPr>
          <a:lstStyle/>
          <a:p>
            <a:pPr lvl="1"/>
            <a:r>
              <a:rPr lang="en-GB" sz="2800" b="1" dirty="0">
                <a:latin typeface="Century Gothic" panose="020B0502020202020204" pitchFamily="34" charset="0"/>
              </a:rPr>
              <a:t>Available, easy to contact, comes to the community</a:t>
            </a:r>
          </a:p>
          <a:p>
            <a:pPr lvl="1"/>
            <a:r>
              <a:rPr lang="en-GB" sz="2800" dirty="0">
                <a:latin typeface="Century Gothic" panose="020B0502020202020204" pitchFamily="34" charset="0"/>
              </a:rPr>
              <a:t> “</a:t>
            </a:r>
            <a:r>
              <a:rPr lang="en-GB" sz="1800" i="1" dirty="0">
                <a:solidFill>
                  <a:schemeClr val="dk1"/>
                </a:solidFill>
                <a:latin typeface="Century Gothic" panose="020B0502020202020204" pitchFamily="34" charset="0"/>
                <a:ea typeface="Century Gothic"/>
                <a:cs typeface="Century Gothic"/>
                <a:sym typeface="Century Gothic"/>
              </a:rPr>
              <a:t>A good social worker should visit the family and gets to know the problems you’re facing and goes back and gets support and gives it to you.” (Woman from a vulnerable family, Kampala) </a:t>
            </a:r>
          </a:p>
          <a:p>
            <a:pPr lvl="1"/>
            <a:endParaRPr lang="en-GB" sz="2800" dirty="0">
              <a:latin typeface="Century Gothic" panose="020B0502020202020204" pitchFamily="34" charset="0"/>
            </a:endParaRPr>
          </a:p>
          <a:p>
            <a:pPr lvl="1"/>
            <a:r>
              <a:rPr lang="en-GB" sz="2800" b="1" dirty="0">
                <a:latin typeface="Century Gothic" panose="020B0502020202020204" pitchFamily="34" charset="0"/>
              </a:rPr>
              <a:t>Consults and listens carefully</a:t>
            </a:r>
          </a:p>
          <a:p>
            <a:pPr marL="0" lvl="0" indent="0" algn="l" rtl="0">
              <a:lnSpc>
                <a:spcPct val="90000"/>
              </a:lnSpc>
              <a:spcBef>
                <a:spcPts val="0"/>
              </a:spcBef>
              <a:spcAft>
                <a:spcPts val="0"/>
              </a:spcAft>
              <a:buNone/>
            </a:pPr>
            <a:r>
              <a:rPr lang="en-GB" sz="2800" dirty="0">
                <a:latin typeface="Century Gothic" panose="020B0502020202020204" pitchFamily="34" charset="0"/>
              </a:rPr>
              <a:t> “</a:t>
            </a:r>
            <a:r>
              <a:rPr lang="en-US" sz="1800" i="1" dirty="0">
                <a:solidFill>
                  <a:schemeClr val="dk1"/>
                </a:solidFill>
                <a:latin typeface="Century Gothic" panose="020B0502020202020204" pitchFamily="34" charset="0"/>
                <a:ea typeface="Century Gothic"/>
                <a:cs typeface="Century Gothic"/>
                <a:sym typeface="Century Gothic"/>
              </a:rPr>
              <a:t>Be good listeners – giving advice and not making decisions for us. They may need to make decisions for kids, but not for someone who is over 18. They just need to guide them, not make their decisions.” (Female care leaver, Kampala) ”</a:t>
            </a:r>
          </a:p>
          <a:p>
            <a:pPr marL="0" lvl="0" indent="0" algn="l" rtl="0">
              <a:lnSpc>
                <a:spcPct val="90000"/>
              </a:lnSpc>
              <a:spcBef>
                <a:spcPts val="800"/>
              </a:spcBef>
              <a:spcAft>
                <a:spcPts val="0"/>
              </a:spcAft>
              <a:buNone/>
            </a:pPr>
            <a:r>
              <a:rPr lang="en-GB" sz="1800" i="1" dirty="0">
                <a:solidFill>
                  <a:schemeClr val="dk1"/>
                </a:solidFill>
                <a:latin typeface="Century Gothic" panose="020B0502020202020204" pitchFamily="34" charset="0"/>
                <a:ea typeface="Century Gothic"/>
                <a:cs typeface="Century Gothic"/>
                <a:sym typeface="Century Gothic"/>
              </a:rPr>
              <a:t>“Well you will be talking to them and they say, ‘it's not that bad, it could have been worse,’ showing no interest at all in whatever you’re telling them, they behave like wherever you’re telling them they have heard it before so it's not new and you should not make it a big deal.” (Female care leaver, Kampala</a:t>
            </a:r>
            <a:endParaRPr lang="en-US" sz="1800" i="1" dirty="0">
              <a:solidFill>
                <a:schemeClr val="dk1"/>
              </a:solidFill>
              <a:latin typeface="Century Gothic" panose="020B0502020202020204" pitchFamily="34" charset="0"/>
              <a:ea typeface="Century Gothic"/>
              <a:cs typeface="Century Gothic"/>
              <a:sym typeface="Century Gothic"/>
            </a:endParaRPr>
          </a:p>
          <a:p>
            <a:pPr lvl="1"/>
            <a:endParaRPr lang="en-GB" sz="2800" dirty="0">
              <a:latin typeface="Century Gothic" panose="020B0502020202020204" pitchFamily="34" charset="0"/>
            </a:endParaRPr>
          </a:p>
          <a:p>
            <a:pPr lvl="1"/>
            <a:r>
              <a:rPr lang="en-GB" sz="2800" b="1" dirty="0">
                <a:latin typeface="Century Gothic" panose="020B0502020202020204" pitchFamily="34" charset="0"/>
              </a:rPr>
              <a:t>Takes time to build trust and understand the community</a:t>
            </a:r>
          </a:p>
          <a:p>
            <a:pPr marL="228600" lvl="0" indent="0" algn="l" rtl="0">
              <a:lnSpc>
                <a:spcPct val="90000"/>
              </a:lnSpc>
              <a:spcBef>
                <a:spcPts val="800"/>
              </a:spcBef>
              <a:spcAft>
                <a:spcPts val="0"/>
              </a:spcAft>
              <a:buNone/>
            </a:pPr>
            <a:r>
              <a:rPr lang="en-US" sz="1800" i="1" dirty="0">
                <a:solidFill>
                  <a:schemeClr val="dk1"/>
                </a:solidFill>
                <a:latin typeface="Century Gothic" panose="020B0502020202020204" pitchFamily="34" charset="0"/>
                <a:ea typeface="Century Gothic"/>
                <a:cs typeface="Century Gothic"/>
                <a:sym typeface="Century Gothic"/>
              </a:rPr>
              <a:t>“Sometimes the social workers are talking to you while they are in rush, not giving you time to tell them anything.” (Female care leaver, Kampala)</a:t>
            </a:r>
          </a:p>
          <a:p>
            <a:pPr marL="228600" lvl="0" indent="0" algn="l" rtl="0">
              <a:lnSpc>
                <a:spcPct val="90000"/>
              </a:lnSpc>
              <a:spcBef>
                <a:spcPts val="800"/>
              </a:spcBef>
              <a:spcAft>
                <a:spcPts val="0"/>
              </a:spcAft>
              <a:buNone/>
            </a:pPr>
            <a:r>
              <a:rPr lang="en-GB" sz="2800" b="1" dirty="0">
                <a:latin typeface="Century Gothic" panose="020B0502020202020204" pitchFamily="34" charset="0"/>
              </a:rPr>
              <a:t>Taking action </a:t>
            </a:r>
            <a:endParaRPr lang="en-GB" sz="2800" b="1" i="1" dirty="0">
              <a:solidFill>
                <a:schemeClr val="dk1"/>
              </a:solidFill>
              <a:latin typeface="Century Gothic" panose="020B0502020202020204" pitchFamily="34" charset="0"/>
              <a:ea typeface="Century Gothic"/>
              <a:cs typeface="Century Gothic"/>
              <a:sym typeface="Century Gothic"/>
            </a:endParaRPr>
          </a:p>
          <a:p>
            <a:pPr lvl="0" algn="l" rtl="0">
              <a:lnSpc>
                <a:spcPct val="90000"/>
              </a:lnSpc>
              <a:spcBef>
                <a:spcPts val="0"/>
              </a:spcBef>
              <a:spcAft>
                <a:spcPts val="0"/>
              </a:spcAft>
              <a:buClr>
                <a:schemeClr val="dk1"/>
              </a:buClr>
              <a:buSzPts val="3100"/>
            </a:pPr>
            <a:endParaRPr lang="en-GB" sz="2800" i="1" dirty="0">
              <a:solidFill>
                <a:schemeClr val="dk1"/>
              </a:solidFill>
              <a:latin typeface="Century Gothic" panose="020B0502020202020204" pitchFamily="34" charset="0"/>
              <a:ea typeface="Century Gothic"/>
              <a:cs typeface="Century Gothic"/>
              <a:sym typeface="Century Gothic"/>
            </a:endParaRPr>
          </a:p>
          <a:p>
            <a:pPr lvl="0" algn="l" rtl="0">
              <a:lnSpc>
                <a:spcPct val="90000"/>
              </a:lnSpc>
              <a:spcBef>
                <a:spcPts val="0"/>
              </a:spcBef>
              <a:spcAft>
                <a:spcPts val="0"/>
              </a:spcAft>
              <a:buClr>
                <a:schemeClr val="dk1"/>
              </a:buClr>
              <a:buSzPts val="3100"/>
            </a:pPr>
            <a:r>
              <a:rPr lang="en-GB" sz="1800" i="1" dirty="0">
                <a:solidFill>
                  <a:schemeClr val="dk1"/>
                </a:solidFill>
                <a:latin typeface="Century Gothic" panose="020B0502020202020204" pitchFamily="34" charset="0"/>
                <a:ea typeface="Century Gothic"/>
                <a:cs typeface="Century Gothic"/>
                <a:sym typeface="Century Gothic"/>
              </a:rPr>
              <a:t>Instead of being in office with the heads of the orphanage they should give us time one or one with the social worker in privacy” (Female care leaver, Kampala) </a:t>
            </a:r>
            <a:endParaRPr lang="en-US" sz="1800" i="1" dirty="0">
              <a:solidFill>
                <a:schemeClr val="dk1"/>
              </a:solidFill>
              <a:latin typeface="Century Gothic" panose="020B0502020202020204" pitchFamily="34" charset="0"/>
              <a:ea typeface="Century Gothic"/>
              <a:cs typeface="Century Gothic"/>
              <a:sym typeface="Century Gothic"/>
            </a:endParaRPr>
          </a:p>
          <a:p>
            <a:pPr marL="228600" lvl="0" indent="-381000" algn="l" rtl="0">
              <a:lnSpc>
                <a:spcPct val="90000"/>
              </a:lnSpc>
              <a:spcBef>
                <a:spcPts val="0"/>
              </a:spcBef>
              <a:spcAft>
                <a:spcPts val="0"/>
              </a:spcAft>
              <a:buClr>
                <a:schemeClr val="dk1"/>
              </a:buClr>
              <a:buSzPts val="3100"/>
              <a:buChar char="•"/>
            </a:pPr>
            <a:endParaRPr lang="en-US" sz="1800" i="1" dirty="0">
              <a:solidFill>
                <a:schemeClr val="dk1"/>
              </a:solidFill>
              <a:latin typeface="Century Gothic" panose="020B0502020202020204" pitchFamily="34" charset="0"/>
              <a:ea typeface="Century Gothic"/>
              <a:cs typeface="Century Gothic"/>
              <a:sym typeface="Century Gothic"/>
            </a:endParaRPr>
          </a:p>
          <a:p>
            <a:pPr marL="228600" lvl="0" indent="0" algn="l" rtl="0">
              <a:lnSpc>
                <a:spcPct val="90000"/>
              </a:lnSpc>
              <a:spcBef>
                <a:spcPts val="800"/>
              </a:spcBef>
              <a:spcAft>
                <a:spcPts val="0"/>
              </a:spcAft>
              <a:buNone/>
            </a:pPr>
            <a:r>
              <a:rPr lang="en-US" sz="2800" b="1" dirty="0">
                <a:solidFill>
                  <a:schemeClr val="dk1"/>
                </a:solidFill>
                <a:latin typeface="Century Gothic" panose="020B0502020202020204" pitchFamily="34" charset="0"/>
                <a:ea typeface="Century Gothic"/>
                <a:cs typeface="Century Gothic"/>
                <a:sym typeface="Century Gothic"/>
              </a:rPr>
              <a:t>Recognize that need to build up relationships of trust before people will share the true situation </a:t>
            </a:r>
            <a:endParaRPr lang="en-US" sz="2800" dirty="0">
              <a:solidFill>
                <a:schemeClr val="dk1"/>
              </a:solidFill>
              <a:latin typeface="Century Gothic" panose="020B0502020202020204" pitchFamily="34" charset="0"/>
              <a:ea typeface="Century Gothic"/>
              <a:cs typeface="Century Gothic"/>
              <a:sym typeface="Century Gothic"/>
            </a:endParaRPr>
          </a:p>
          <a:p>
            <a:pPr marL="228600" lvl="0" indent="0" algn="l" rtl="0">
              <a:lnSpc>
                <a:spcPct val="90000"/>
              </a:lnSpc>
              <a:spcBef>
                <a:spcPts val="0"/>
              </a:spcBef>
              <a:spcAft>
                <a:spcPts val="0"/>
              </a:spcAft>
              <a:buNone/>
            </a:pPr>
            <a:endParaRPr lang="en-US" sz="1600" dirty="0">
              <a:solidFill>
                <a:schemeClr val="dk1"/>
              </a:solidFill>
              <a:latin typeface="Century Gothic" panose="020B0502020202020204" pitchFamily="34" charset="0"/>
            </a:endParaRPr>
          </a:p>
          <a:p>
            <a:pPr marL="228600" lvl="0" indent="-298450" algn="l" rtl="0">
              <a:lnSpc>
                <a:spcPct val="90000"/>
              </a:lnSpc>
              <a:spcBef>
                <a:spcPts val="0"/>
              </a:spcBef>
              <a:spcAft>
                <a:spcPts val="0"/>
              </a:spcAft>
              <a:buClr>
                <a:schemeClr val="dk1"/>
              </a:buClr>
              <a:buSzPts val="2900"/>
              <a:buFont typeface="Century Gothic"/>
              <a:buChar char="•"/>
            </a:pPr>
            <a:endParaRPr lang="en-GB" sz="1600" i="1" dirty="0">
              <a:solidFill>
                <a:schemeClr val="dk1"/>
              </a:solidFill>
              <a:latin typeface="Century Gothic"/>
              <a:ea typeface="Century Gothic"/>
              <a:cs typeface="Century Gothic"/>
              <a:sym typeface="Century Gothic"/>
            </a:endParaRPr>
          </a:p>
          <a:p>
            <a:pPr marL="228600" lvl="0" indent="-298450" algn="l" rtl="0">
              <a:lnSpc>
                <a:spcPct val="90000"/>
              </a:lnSpc>
              <a:spcBef>
                <a:spcPts val="0"/>
              </a:spcBef>
              <a:spcAft>
                <a:spcPts val="0"/>
              </a:spcAft>
              <a:buClr>
                <a:schemeClr val="dk1"/>
              </a:buClr>
              <a:buSzPts val="2900"/>
              <a:buFont typeface="Century Gothic"/>
              <a:buChar char="•"/>
            </a:pPr>
            <a:endParaRPr lang="en-GB" sz="1600" b="1" i="1" dirty="0">
              <a:solidFill>
                <a:schemeClr val="dk1"/>
              </a:solidFill>
              <a:latin typeface="Century Gothic"/>
              <a:ea typeface="Century Gothic"/>
              <a:cs typeface="Century Gothic"/>
              <a:sym typeface="Century Gothic"/>
            </a:endParaRPr>
          </a:p>
          <a:p>
            <a:pPr marL="228600" lvl="0" indent="-298450" algn="l" rtl="0">
              <a:lnSpc>
                <a:spcPct val="90000"/>
              </a:lnSpc>
              <a:spcBef>
                <a:spcPts val="0"/>
              </a:spcBef>
              <a:spcAft>
                <a:spcPts val="0"/>
              </a:spcAft>
              <a:buClr>
                <a:schemeClr val="dk1"/>
              </a:buClr>
              <a:buSzPts val="2900"/>
              <a:buFont typeface="Century Gothic"/>
              <a:buChar char="•"/>
            </a:pPr>
            <a:endParaRPr lang="en-GB" sz="1800" b="1" dirty="0">
              <a:solidFill>
                <a:schemeClr val="dk1"/>
              </a:solidFill>
              <a:latin typeface="Century Gothic"/>
              <a:ea typeface="Century Gothic"/>
              <a:cs typeface="Century Gothic"/>
              <a:sym typeface="Century Gothic"/>
            </a:endParaRPr>
          </a:p>
          <a:p>
            <a:pPr lvl="0" algn="l" rtl="0">
              <a:lnSpc>
                <a:spcPct val="90000"/>
              </a:lnSpc>
              <a:spcBef>
                <a:spcPts val="0"/>
              </a:spcBef>
              <a:spcAft>
                <a:spcPts val="0"/>
              </a:spcAft>
              <a:buClr>
                <a:schemeClr val="dk1"/>
              </a:buClr>
              <a:buSzPts val="2900"/>
            </a:pPr>
            <a:endParaRPr lang="en-GB" sz="1600" dirty="0">
              <a:solidFill>
                <a:schemeClr val="dk1"/>
              </a:solidFill>
              <a:latin typeface="Century Gothic"/>
              <a:ea typeface="Century Gothic"/>
              <a:cs typeface="Century Gothic"/>
              <a:sym typeface="Century Gothic"/>
            </a:endParaRPr>
          </a:p>
          <a:p>
            <a:pPr marL="228600" lvl="0" indent="-298450" algn="l" rtl="0">
              <a:lnSpc>
                <a:spcPct val="90000"/>
              </a:lnSpc>
              <a:spcBef>
                <a:spcPts val="0"/>
              </a:spcBef>
              <a:spcAft>
                <a:spcPts val="0"/>
              </a:spcAft>
              <a:buClr>
                <a:schemeClr val="dk1"/>
              </a:buClr>
              <a:buSzPts val="2900"/>
              <a:buFont typeface="Century Gothic"/>
              <a:buChar char="•"/>
            </a:pPr>
            <a:endParaRPr lang="en-GB" sz="1600" b="1" dirty="0">
              <a:solidFill>
                <a:schemeClr val="dk1"/>
              </a:solidFill>
              <a:latin typeface="Century Gothic"/>
              <a:ea typeface="Century Gothic"/>
              <a:cs typeface="Century Gothic"/>
              <a:sym typeface="Century Gothic"/>
            </a:endParaRPr>
          </a:p>
          <a:p>
            <a:pPr marL="228600" lvl="0" indent="-298450" algn="l" rtl="0">
              <a:lnSpc>
                <a:spcPct val="90000"/>
              </a:lnSpc>
              <a:spcBef>
                <a:spcPts val="0"/>
              </a:spcBef>
              <a:spcAft>
                <a:spcPts val="0"/>
              </a:spcAft>
              <a:buClr>
                <a:schemeClr val="dk1"/>
              </a:buClr>
              <a:buSzPts val="2900"/>
              <a:buFont typeface="Century Gothic"/>
              <a:buChar char="•"/>
            </a:pPr>
            <a:endParaRPr lang="en-GB" sz="1600" b="1" dirty="0">
              <a:solidFill>
                <a:schemeClr val="dk1"/>
              </a:solidFill>
              <a:latin typeface="Century Gothic"/>
              <a:ea typeface="Century Gothic"/>
              <a:cs typeface="Century Gothic"/>
              <a:sym typeface="Century Gothic"/>
            </a:endParaRPr>
          </a:p>
          <a:p>
            <a:pPr marL="228600" lvl="0" indent="-298450" algn="l" rtl="0">
              <a:lnSpc>
                <a:spcPct val="90000"/>
              </a:lnSpc>
              <a:spcBef>
                <a:spcPts val="0"/>
              </a:spcBef>
              <a:spcAft>
                <a:spcPts val="0"/>
              </a:spcAft>
              <a:buClr>
                <a:schemeClr val="dk1"/>
              </a:buClr>
              <a:buSzPts val="2900"/>
              <a:buFont typeface="Century Gothic"/>
              <a:buChar char="•"/>
            </a:pPr>
            <a:endParaRPr lang="en-GB" sz="2900" b="1" dirty="0">
              <a:solidFill>
                <a:schemeClr val="dk1"/>
              </a:solidFill>
              <a:latin typeface="Century Gothic"/>
              <a:ea typeface="Century Gothic"/>
              <a:cs typeface="Century Gothic"/>
              <a:sym typeface="Century Gothic"/>
            </a:endParaRPr>
          </a:p>
          <a:p>
            <a:pPr marL="228600" lvl="0" indent="-298450" algn="l" rtl="0">
              <a:lnSpc>
                <a:spcPct val="90000"/>
              </a:lnSpc>
              <a:spcBef>
                <a:spcPts val="0"/>
              </a:spcBef>
              <a:spcAft>
                <a:spcPts val="0"/>
              </a:spcAft>
              <a:buClr>
                <a:schemeClr val="dk1"/>
              </a:buClr>
              <a:buSzPts val="2900"/>
              <a:buFont typeface="Century Gothic"/>
              <a:buChar char="•"/>
            </a:pPr>
            <a:endParaRPr lang="en-GB" sz="2900" b="1" dirty="0">
              <a:solidFill>
                <a:schemeClr val="dk1"/>
              </a:solidFill>
              <a:latin typeface="Century Gothic"/>
              <a:ea typeface="Century Gothic"/>
              <a:cs typeface="Century Gothic"/>
              <a:sym typeface="Century Gothic"/>
            </a:endParaRPr>
          </a:p>
          <a:p>
            <a:pPr marL="228600" lvl="0" indent="-298450" algn="l" rtl="0">
              <a:lnSpc>
                <a:spcPct val="90000"/>
              </a:lnSpc>
              <a:spcBef>
                <a:spcPts val="0"/>
              </a:spcBef>
              <a:spcAft>
                <a:spcPts val="0"/>
              </a:spcAft>
              <a:buClr>
                <a:schemeClr val="dk1"/>
              </a:buClr>
              <a:buSzPts val="2900"/>
              <a:buFont typeface="Century Gothic"/>
              <a:buChar char="•"/>
            </a:pPr>
            <a:endParaRPr lang="en-GB" sz="2900" b="1" dirty="0">
              <a:solidFill>
                <a:schemeClr val="dk1"/>
              </a:solidFill>
              <a:latin typeface="Century Gothic"/>
              <a:ea typeface="Century Gothic"/>
              <a:cs typeface="Century Gothic"/>
              <a:sym typeface="Century Gothic"/>
            </a:endParaRPr>
          </a:p>
          <a:p>
            <a:pPr marL="228600" lvl="0" indent="-298450" algn="l" rtl="0">
              <a:lnSpc>
                <a:spcPct val="90000"/>
              </a:lnSpc>
              <a:spcBef>
                <a:spcPts val="0"/>
              </a:spcBef>
              <a:spcAft>
                <a:spcPts val="0"/>
              </a:spcAft>
              <a:buClr>
                <a:schemeClr val="dk1"/>
              </a:buClr>
              <a:buSzPts val="2900"/>
              <a:buFont typeface="Century Gothic"/>
              <a:buChar char="•"/>
            </a:pPr>
            <a:endParaRPr lang="en-GB" sz="2900" b="1" dirty="0">
              <a:solidFill>
                <a:schemeClr val="dk1"/>
              </a:solidFill>
              <a:latin typeface="Century Gothic"/>
              <a:ea typeface="Century Gothic"/>
              <a:cs typeface="Century Gothic"/>
              <a:sym typeface="Century Gothic"/>
            </a:endParaRPr>
          </a:p>
          <a:p>
            <a:pPr marL="228600" lvl="0" indent="-298450" algn="l" rtl="0">
              <a:lnSpc>
                <a:spcPct val="90000"/>
              </a:lnSpc>
              <a:spcBef>
                <a:spcPts val="0"/>
              </a:spcBef>
              <a:spcAft>
                <a:spcPts val="0"/>
              </a:spcAft>
              <a:buClr>
                <a:schemeClr val="dk1"/>
              </a:buClr>
              <a:buSzPts val="2900"/>
              <a:buFont typeface="Century Gothic"/>
              <a:buChar char="•"/>
            </a:pPr>
            <a:endParaRPr lang="en-GB" sz="2900" b="1" dirty="0">
              <a:solidFill>
                <a:schemeClr val="dk1"/>
              </a:solidFill>
              <a:latin typeface="Century Gothic"/>
              <a:ea typeface="Century Gothic"/>
              <a:cs typeface="Century Gothic"/>
              <a:sym typeface="Century Gothic"/>
            </a:endParaRPr>
          </a:p>
          <a:p>
            <a:pPr lvl="0" algn="l" rtl="0">
              <a:lnSpc>
                <a:spcPct val="90000"/>
              </a:lnSpc>
              <a:spcBef>
                <a:spcPts val="0"/>
              </a:spcBef>
              <a:spcAft>
                <a:spcPts val="0"/>
              </a:spcAft>
              <a:buClr>
                <a:schemeClr val="dk1"/>
              </a:buClr>
              <a:buSzPts val="2900"/>
            </a:pPr>
            <a:endParaRPr lang="en-GB" sz="2900" b="1" dirty="0">
              <a:solidFill>
                <a:schemeClr val="dk1"/>
              </a:solidFill>
              <a:latin typeface="Century Gothic"/>
              <a:ea typeface="Century Gothic"/>
              <a:cs typeface="Century Gothic"/>
              <a:sym typeface="Century Gothic"/>
            </a:endParaRPr>
          </a:p>
          <a:p>
            <a:pPr marL="228600" lvl="0" indent="-298450" algn="l" rtl="0">
              <a:lnSpc>
                <a:spcPct val="90000"/>
              </a:lnSpc>
              <a:spcBef>
                <a:spcPts val="0"/>
              </a:spcBef>
              <a:spcAft>
                <a:spcPts val="0"/>
              </a:spcAft>
              <a:buClr>
                <a:schemeClr val="dk1"/>
              </a:buClr>
              <a:buSzPts val="2900"/>
              <a:buFont typeface="Century Gothic"/>
              <a:buChar char="•"/>
            </a:pPr>
            <a:endParaRPr lang="en-GB" sz="2900" b="1" dirty="0">
              <a:solidFill>
                <a:schemeClr val="dk1"/>
              </a:solidFill>
              <a:latin typeface="Century Gothic"/>
              <a:ea typeface="Century Gothic"/>
              <a:cs typeface="Century Gothic"/>
              <a:sym typeface="Century Gothic"/>
            </a:endParaRPr>
          </a:p>
          <a:p>
            <a:pPr marL="228600" lvl="0" indent="-298450" algn="l" rtl="0">
              <a:lnSpc>
                <a:spcPct val="90000"/>
              </a:lnSpc>
              <a:spcBef>
                <a:spcPts val="0"/>
              </a:spcBef>
              <a:spcAft>
                <a:spcPts val="0"/>
              </a:spcAft>
              <a:buClr>
                <a:schemeClr val="dk1"/>
              </a:buClr>
              <a:buSzPts val="2900"/>
              <a:buFont typeface="Century Gothic"/>
              <a:buChar char="•"/>
            </a:pPr>
            <a:endParaRPr lang="en-GB" sz="2900" b="1" dirty="0">
              <a:solidFill>
                <a:schemeClr val="dk1"/>
              </a:solidFill>
              <a:latin typeface="Century Gothic"/>
              <a:ea typeface="Century Gothic"/>
              <a:cs typeface="Century Gothic"/>
              <a:sym typeface="Century Gothic"/>
            </a:endParaRPr>
          </a:p>
          <a:p>
            <a:pPr marL="228600" lvl="0" indent="0" algn="l" rtl="0">
              <a:lnSpc>
                <a:spcPct val="90000"/>
              </a:lnSpc>
              <a:spcBef>
                <a:spcPts val="0"/>
              </a:spcBef>
              <a:spcAft>
                <a:spcPts val="0"/>
              </a:spcAft>
              <a:buNone/>
            </a:pPr>
            <a:endParaRPr sz="2900" dirty="0">
              <a:solidFill>
                <a:schemeClr val="dk1"/>
              </a:solidFill>
              <a:latin typeface="Century Gothic"/>
              <a:ea typeface="Century Gothic"/>
              <a:cs typeface="Century Gothic"/>
              <a:sym typeface="Century Gothic"/>
            </a:endParaRPr>
          </a:p>
          <a:p>
            <a:pPr marL="228600" lvl="0" indent="0" algn="l" rtl="0">
              <a:lnSpc>
                <a:spcPct val="90000"/>
              </a:lnSpc>
              <a:spcBef>
                <a:spcPts val="0"/>
              </a:spcBef>
              <a:spcAft>
                <a:spcPts val="0"/>
              </a:spcAft>
              <a:buNone/>
            </a:pPr>
            <a:endParaRPr sz="2900" i="1" dirty="0">
              <a:solidFill>
                <a:schemeClr val="dk1"/>
              </a:solidFill>
              <a:latin typeface="Century Gothic"/>
              <a:ea typeface="Century Gothic"/>
              <a:cs typeface="Century Gothic"/>
              <a:sym typeface="Century Gothic"/>
            </a:endParaRPr>
          </a:p>
          <a:p>
            <a:pPr marL="228600" lvl="0" indent="0" algn="l" rtl="0">
              <a:lnSpc>
                <a:spcPct val="90000"/>
              </a:lnSpc>
              <a:spcBef>
                <a:spcPts val="800"/>
              </a:spcBef>
              <a:spcAft>
                <a:spcPts val="0"/>
              </a:spcAft>
              <a:buNone/>
            </a:pPr>
            <a:br>
              <a:rPr lang="en-GB" sz="2900" i="1" dirty="0">
                <a:solidFill>
                  <a:schemeClr val="dk1"/>
                </a:solidFill>
                <a:latin typeface="Century Gothic"/>
                <a:ea typeface="Century Gothic"/>
                <a:cs typeface="Century Gothic"/>
                <a:sym typeface="Century Gothic"/>
              </a:rPr>
            </a:br>
            <a:endParaRPr sz="2900" i="1" dirty="0">
              <a:solidFill>
                <a:schemeClr val="dk1"/>
              </a:solidFill>
              <a:latin typeface="Century Gothic"/>
              <a:ea typeface="Century Gothic"/>
              <a:cs typeface="Century Gothic"/>
              <a:sym typeface="Century Gothic"/>
            </a:endParaRPr>
          </a:p>
          <a:p>
            <a:pPr marL="228600" lvl="0" indent="0" algn="l" rtl="0">
              <a:lnSpc>
                <a:spcPct val="90000"/>
              </a:lnSpc>
              <a:spcBef>
                <a:spcPts val="0"/>
              </a:spcBef>
              <a:spcAft>
                <a:spcPts val="0"/>
              </a:spcAft>
              <a:buNone/>
            </a:pPr>
            <a:endParaRPr sz="2800" dirty="0">
              <a:solidFill>
                <a:schemeClr val="dk1"/>
              </a:solidFill>
              <a:latin typeface="Century Gothic"/>
              <a:ea typeface="Century Gothic"/>
              <a:cs typeface="Century Gothic"/>
              <a:sym typeface="Century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pic>
        <p:nvPicPr>
          <p:cNvPr id="369" name="Google Shape;369;g316165f7f52_0_187"/>
          <p:cNvPicPr preferRelativeResize="0"/>
          <p:nvPr/>
        </p:nvPicPr>
        <p:blipFill rotWithShape="1">
          <a:blip r:embed="rId3">
            <a:alphaModFix/>
          </a:blip>
          <a:srcRect l="18433"/>
          <a:stretch/>
        </p:blipFill>
        <p:spPr>
          <a:xfrm rot="-5400000">
            <a:off x="-4453213" y="4178988"/>
            <a:ext cx="9652200" cy="1520825"/>
          </a:xfrm>
          <a:prstGeom prst="rect">
            <a:avLst/>
          </a:prstGeom>
          <a:noFill/>
          <a:ln>
            <a:noFill/>
          </a:ln>
        </p:spPr>
      </p:pic>
      <p:sp>
        <p:nvSpPr>
          <p:cNvPr id="370" name="Google Shape;370;g316165f7f52_0_187"/>
          <p:cNvSpPr txBox="1"/>
          <p:nvPr/>
        </p:nvSpPr>
        <p:spPr>
          <a:xfrm>
            <a:off x="1133300" y="354675"/>
            <a:ext cx="11457600" cy="2511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Clr>
                <a:schemeClr val="dk1"/>
              </a:buClr>
              <a:buSzPts val="4400"/>
              <a:buFont typeface="Calibri"/>
              <a:buNone/>
            </a:pPr>
            <a:r>
              <a:rPr lang="en-GB" sz="4400" b="1">
                <a:solidFill>
                  <a:schemeClr val="dk1"/>
                </a:solidFill>
                <a:latin typeface="Calibri"/>
                <a:ea typeface="Calibri"/>
                <a:cs typeface="Calibri"/>
                <a:sym typeface="Calibri"/>
              </a:rPr>
              <a:t>Conclusion and policy implications </a:t>
            </a:r>
            <a:br>
              <a:rPr lang="en-GB" sz="4400">
                <a:solidFill>
                  <a:schemeClr val="dk1"/>
                </a:solidFill>
                <a:latin typeface="Play"/>
                <a:ea typeface="Play"/>
                <a:cs typeface="Play"/>
                <a:sym typeface="Play"/>
              </a:rPr>
            </a:br>
            <a:endParaRPr sz="4400">
              <a:solidFill>
                <a:schemeClr val="dk1"/>
              </a:solidFill>
              <a:latin typeface="Play"/>
              <a:ea typeface="Play"/>
              <a:cs typeface="Play"/>
              <a:sym typeface="Play"/>
            </a:endParaRPr>
          </a:p>
          <a:p>
            <a:pPr marL="0" lvl="0" indent="0" algn="l" rtl="0">
              <a:lnSpc>
                <a:spcPct val="90000"/>
              </a:lnSpc>
              <a:spcBef>
                <a:spcPts val="0"/>
              </a:spcBef>
              <a:spcAft>
                <a:spcPts val="0"/>
              </a:spcAft>
              <a:buNone/>
            </a:pPr>
            <a:endParaRPr sz="4400" b="1">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600">
              <a:solidFill>
                <a:schemeClr val="dk1"/>
              </a:solidFill>
              <a:latin typeface="Play"/>
              <a:ea typeface="Play"/>
              <a:cs typeface="Play"/>
              <a:sym typeface="Play"/>
            </a:endParaRPr>
          </a:p>
        </p:txBody>
      </p:sp>
      <p:sp>
        <p:nvSpPr>
          <p:cNvPr id="371" name="Google Shape;371;g316165f7f52_0_187"/>
          <p:cNvSpPr txBox="1"/>
          <p:nvPr/>
        </p:nvSpPr>
        <p:spPr>
          <a:xfrm>
            <a:off x="936350" y="1241375"/>
            <a:ext cx="11851500" cy="8555645"/>
          </a:xfrm>
          <a:prstGeom prst="rect">
            <a:avLst/>
          </a:prstGeom>
          <a:noFill/>
          <a:ln>
            <a:noFill/>
          </a:ln>
        </p:spPr>
        <p:txBody>
          <a:bodyPr spcFirstLastPara="1" wrap="square" lIns="91425" tIns="91425" rIns="91425" bIns="91425" anchor="t" anchorCtr="0">
            <a:spAutoFit/>
          </a:bodyPr>
          <a:lstStyle/>
          <a:p>
            <a:pPr marL="228600" lvl="0" indent="-342900" algn="l" rtl="0">
              <a:lnSpc>
                <a:spcPct val="90000"/>
              </a:lnSpc>
              <a:spcBef>
                <a:spcPts val="0"/>
              </a:spcBef>
              <a:spcAft>
                <a:spcPts val="0"/>
              </a:spcAft>
              <a:buClr>
                <a:schemeClr val="dk1"/>
              </a:buClr>
              <a:buSzPts val="3600"/>
              <a:buFont typeface="Century Gothic"/>
              <a:buChar char="•"/>
            </a:pPr>
            <a:r>
              <a:rPr lang="en-GB" sz="3400" dirty="0">
                <a:solidFill>
                  <a:schemeClr val="dk1"/>
                </a:solidFill>
                <a:latin typeface="Century Gothic"/>
                <a:ea typeface="Century Gothic"/>
                <a:cs typeface="Century Gothic"/>
                <a:sym typeface="Century Gothic"/>
              </a:rPr>
              <a:t>After capacity gap analysis, would aim to make recommendations/ highlight policy implications in relation to: </a:t>
            </a:r>
            <a:endParaRPr sz="3400" dirty="0">
              <a:solidFill>
                <a:schemeClr val="dk1"/>
              </a:solidFill>
              <a:latin typeface="Century Gothic"/>
              <a:ea typeface="Century Gothic"/>
              <a:cs typeface="Century Gothic"/>
              <a:sym typeface="Century Gothic"/>
            </a:endParaRPr>
          </a:p>
          <a:p>
            <a:pPr marL="228600" lvl="0" indent="-342900" algn="l" rtl="0">
              <a:lnSpc>
                <a:spcPct val="90000"/>
              </a:lnSpc>
              <a:spcBef>
                <a:spcPts val="800"/>
              </a:spcBef>
              <a:spcAft>
                <a:spcPts val="0"/>
              </a:spcAft>
              <a:buClr>
                <a:schemeClr val="dk1"/>
              </a:buClr>
              <a:buSzPts val="3600"/>
              <a:buFont typeface="Century Gothic"/>
              <a:buChar char="•"/>
            </a:pPr>
            <a:r>
              <a:rPr lang="en-GB" sz="3400" dirty="0">
                <a:solidFill>
                  <a:schemeClr val="dk1"/>
                </a:solidFill>
                <a:latin typeface="Century Gothic"/>
                <a:ea typeface="Century Gothic"/>
                <a:cs typeface="Century Gothic"/>
                <a:sym typeface="Century Gothic"/>
              </a:rPr>
              <a:t>The role and functions of social workers (as expressed in policies, job descriptions, actual roles they play) </a:t>
            </a:r>
            <a:endParaRPr sz="3400" dirty="0">
              <a:solidFill>
                <a:schemeClr val="dk1"/>
              </a:solidFill>
              <a:latin typeface="Century Gothic"/>
              <a:ea typeface="Century Gothic"/>
              <a:cs typeface="Century Gothic"/>
              <a:sym typeface="Century Gothic"/>
            </a:endParaRPr>
          </a:p>
          <a:p>
            <a:pPr marL="228600" lvl="0" indent="-342900" algn="l" rtl="0">
              <a:lnSpc>
                <a:spcPct val="90000"/>
              </a:lnSpc>
              <a:spcBef>
                <a:spcPts val="0"/>
              </a:spcBef>
              <a:spcAft>
                <a:spcPts val="0"/>
              </a:spcAft>
              <a:buClr>
                <a:schemeClr val="dk1"/>
              </a:buClr>
              <a:buSzPts val="3600"/>
              <a:buFont typeface="Century Gothic"/>
              <a:buChar char="•"/>
            </a:pPr>
            <a:r>
              <a:rPr lang="en-GB" sz="3400" dirty="0">
                <a:solidFill>
                  <a:schemeClr val="dk1"/>
                </a:solidFill>
                <a:latin typeface="Century Gothic"/>
                <a:ea typeface="Century Gothic"/>
                <a:cs typeface="Century Gothic"/>
                <a:sym typeface="Century Gothic"/>
              </a:rPr>
              <a:t>Care reform processes – and how social workers should be able to contribute to this for success</a:t>
            </a:r>
            <a:endParaRPr sz="3400" dirty="0">
              <a:solidFill>
                <a:schemeClr val="dk1"/>
              </a:solidFill>
              <a:latin typeface="Century Gothic"/>
              <a:ea typeface="Century Gothic"/>
              <a:cs typeface="Century Gothic"/>
              <a:sym typeface="Century Gothic"/>
            </a:endParaRPr>
          </a:p>
          <a:p>
            <a:pPr marL="228600" lvl="0" indent="-342900" algn="l" rtl="0">
              <a:lnSpc>
                <a:spcPct val="90000"/>
              </a:lnSpc>
              <a:spcBef>
                <a:spcPts val="0"/>
              </a:spcBef>
              <a:spcAft>
                <a:spcPts val="0"/>
              </a:spcAft>
              <a:buClr>
                <a:schemeClr val="dk1"/>
              </a:buClr>
              <a:buSzPts val="3600"/>
              <a:buFont typeface="Century Gothic"/>
              <a:buChar char="•"/>
            </a:pPr>
            <a:r>
              <a:rPr lang="en-GB" sz="3400" dirty="0">
                <a:solidFill>
                  <a:schemeClr val="dk1"/>
                </a:solidFill>
                <a:latin typeface="Century Gothic"/>
                <a:ea typeface="Century Gothic"/>
                <a:cs typeface="Century Gothic"/>
                <a:sym typeface="Century Gothic"/>
              </a:rPr>
              <a:t>Recruitment of social workers – kind of attributes and motivations should consider </a:t>
            </a:r>
            <a:endParaRPr sz="3400" dirty="0">
              <a:solidFill>
                <a:schemeClr val="dk1"/>
              </a:solidFill>
              <a:latin typeface="Century Gothic"/>
              <a:ea typeface="Century Gothic"/>
              <a:cs typeface="Century Gothic"/>
              <a:sym typeface="Century Gothic"/>
            </a:endParaRPr>
          </a:p>
          <a:p>
            <a:pPr marL="228600" lvl="0" indent="-342900" algn="l" rtl="0">
              <a:lnSpc>
                <a:spcPct val="90000"/>
              </a:lnSpc>
              <a:spcBef>
                <a:spcPts val="0"/>
              </a:spcBef>
              <a:spcAft>
                <a:spcPts val="0"/>
              </a:spcAft>
              <a:buClr>
                <a:schemeClr val="dk1"/>
              </a:buClr>
              <a:buSzPts val="3600"/>
              <a:buFont typeface="Century Gothic"/>
              <a:buChar char="•"/>
            </a:pPr>
            <a:r>
              <a:rPr lang="en-GB" sz="3400" dirty="0">
                <a:solidFill>
                  <a:schemeClr val="dk1"/>
                </a:solidFill>
                <a:latin typeface="Century Gothic"/>
                <a:ea typeface="Century Gothic"/>
                <a:cs typeface="Century Gothic"/>
                <a:sym typeface="Century Gothic"/>
              </a:rPr>
              <a:t>Training, supervision and other capacity building for social workers </a:t>
            </a:r>
            <a:endParaRPr sz="3400" dirty="0">
              <a:solidFill>
                <a:schemeClr val="dk1"/>
              </a:solidFill>
              <a:latin typeface="Century Gothic"/>
              <a:ea typeface="Century Gothic"/>
              <a:cs typeface="Century Gothic"/>
              <a:sym typeface="Century Gothic"/>
            </a:endParaRPr>
          </a:p>
          <a:p>
            <a:pPr marL="228600" lvl="0" indent="-342900" algn="l" rtl="0">
              <a:lnSpc>
                <a:spcPct val="90000"/>
              </a:lnSpc>
              <a:spcBef>
                <a:spcPts val="0"/>
              </a:spcBef>
              <a:spcAft>
                <a:spcPts val="0"/>
              </a:spcAft>
              <a:buClr>
                <a:schemeClr val="dk1"/>
              </a:buClr>
              <a:buSzPts val="3600"/>
              <a:buFont typeface="Century Gothic"/>
              <a:buChar char="•"/>
            </a:pPr>
            <a:r>
              <a:rPr lang="en-GB" sz="3400" dirty="0">
                <a:solidFill>
                  <a:schemeClr val="dk1"/>
                </a:solidFill>
                <a:latin typeface="Century Gothic"/>
                <a:ea typeface="Century Gothic"/>
                <a:cs typeface="Century Gothic"/>
                <a:sym typeface="Century Gothic"/>
              </a:rPr>
              <a:t>Regulation and monitoring of social workers </a:t>
            </a:r>
            <a:endParaRPr sz="3400" dirty="0">
              <a:solidFill>
                <a:schemeClr val="dk1"/>
              </a:solidFill>
              <a:latin typeface="Century Gothic"/>
              <a:ea typeface="Century Gothic"/>
              <a:cs typeface="Century Gothic"/>
              <a:sym typeface="Century Gothic"/>
            </a:endParaRPr>
          </a:p>
          <a:p>
            <a:pPr marL="228600" lvl="0" indent="-342900" algn="l" rtl="0">
              <a:lnSpc>
                <a:spcPct val="90000"/>
              </a:lnSpc>
              <a:spcBef>
                <a:spcPts val="0"/>
              </a:spcBef>
              <a:spcAft>
                <a:spcPts val="0"/>
              </a:spcAft>
              <a:buClr>
                <a:schemeClr val="dk1"/>
              </a:buClr>
              <a:buSzPts val="3600"/>
              <a:buFont typeface="Century Gothic"/>
              <a:buChar char="•"/>
            </a:pPr>
            <a:r>
              <a:rPr lang="en-GB" sz="3400" dirty="0">
                <a:solidFill>
                  <a:schemeClr val="dk1"/>
                </a:solidFill>
                <a:latin typeface="Century Gothic"/>
                <a:ea typeface="Century Gothic"/>
                <a:cs typeface="Century Gothic"/>
                <a:sym typeface="Century Gothic"/>
              </a:rPr>
              <a:t>Resource allocation for social work and the support that social workers need to fulfil these functions</a:t>
            </a:r>
            <a:endParaRPr sz="3400" dirty="0">
              <a:solidFill>
                <a:schemeClr val="dk1"/>
              </a:solidFill>
              <a:latin typeface="Century Gothic"/>
              <a:ea typeface="Century Gothic"/>
              <a:cs typeface="Century Gothic"/>
              <a:sym typeface="Century Gothic"/>
            </a:endParaRPr>
          </a:p>
          <a:p>
            <a:pPr marL="228600" lvl="0" indent="-342900" algn="l" rtl="0">
              <a:lnSpc>
                <a:spcPct val="90000"/>
              </a:lnSpc>
              <a:spcBef>
                <a:spcPts val="0"/>
              </a:spcBef>
              <a:spcAft>
                <a:spcPts val="0"/>
              </a:spcAft>
              <a:buClr>
                <a:schemeClr val="dk1"/>
              </a:buClr>
              <a:buSzPts val="3600"/>
              <a:buFont typeface="Century Gothic"/>
              <a:buChar char="•"/>
            </a:pPr>
            <a:r>
              <a:rPr lang="en-GB" sz="3400" dirty="0">
                <a:solidFill>
                  <a:schemeClr val="dk1"/>
                </a:solidFill>
                <a:latin typeface="Century Gothic"/>
                <a:ea typeface="Century Gothic"/>
                <a:cs typeface="Century Gothic"/>
                <a:sym typeface="Century Gothic"/>
              </a:rPr>
              <a:t>Linkages to other sectors -especially education and social protection </a:t>
            </a:r>
            <a:endParaRPr sz="3400" dirty="0">
              <a:solidFill>
                <a:schemeClr val="dk1"/>
              </a:solidFill>
              <a:latin typeface="Century Gothic"/>
              <a:ea typeface="Century Gothic"/>
              <a:cs typeface="Century Gothic"/>
              <a:sym typeface="Century Gothic"/>
            </a:endParaRPr>
          </a:p>
          <a:p>
            <a:pPr marL="228600" lvl="0" indent="0" algn="l" rtl="0">
              <a:lnSpc>
                <a:spcPct val="90000"/>
              </a:lnSpc>
              <a:spcBef>
                <a:spcPts val="0"/>
              </a:spcBef>
              <a:spcAft>
                <a:spcPts val="0"/>
              </a:spcAft>
              <a:buNone/>
            </a:pPr>
            <a:endParaRPr sz="5300" b="1" dirty="0">
              <a:solidFill>
                <a:schemeClr val="dk1"/>
              </a:solidFill>
              <a:latin typeface="Century Gothic"/>
              <a:ea typeface="Century Gothic"/>
              <a:cs typeface="Century Gothic"/>
              <a:sym typeface="Century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6" name="Google Shape;376;g316165f7f52_0_193"/>
          <p:cNvPicPr preferRelativeResize="0"/>
          <p:nvPr/>
        </p:nvPicPr>
        <p:blipFill rotWithShape="1">
          <a:blip r:embed="rId3">
            <a:alphaModFix/>
          </a:blip>
          <a:srcRect l="18433"/>
          <a:stretch/>
        </p:blipFill>
        <p:spPr>
          <a:xfrm rot="-5400000">
            <a:off x="-4453213" y="4178988"/>
            <a:ext cx="9652200" cy="1520825"/>
          </a:xfrm>
          <a:prstGeom prst="rect">
            <a:avLst/>
          </a:prstGeom>
          <a:noFill/>
          <a:ln>
            <a:noFill/>
          </a:ln>
        </p:spPr>
      </p:pic>
      <p:sp>
        <p:nvSpPr>
          <p:cNvPr id="377" name="Google Shape;377;g316165f7f52_0_193"/>
          <p:cNvSpPr txBox="1"/>
          <p:nvPr/>
        </p:nvSpPr>
        <p:spPr>
          <a:xfrm>
            <a:off x="1133300" y="354675"/>
            <a:ext cx="11457600" cy="25119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GB" sz="4400" dirty="0">
                <a:solidFill>
                  <a:schemeClr val="dk1"/>
                </a:solidFill>
                <a:latin typeface="Play"/>
                <a:ea typeface="Play"/>
                <a:cs typeface="Play"/>
                <a:sym typeface="Play"/>
              </a:rPr>
              <a:t>Tools developed</a:t>
            </a:r>
            <a:r>
              <a:rPr lang="en-GB" sz="4400" b="1" dirty="0">
                <a:solidFill>
                  <a:schemeClr val="dk1"/>
                </a:solidFill>
                <a:latin typeface="Calibri"/>
                <a:ea typeface="Calibri"/>
                <a:cs typeface="Calibri"/>
                <a:sym typeface="Calibri"/>
              </a:rPr>
              <a:t> </a:t>
            </a:r>
            <a:br>
              <a:rPr lang="en-GB" sz="4400" dirty="0">
                <a:solidFill>
                  <a:schemeClr val="dk1"/>
                </a:solidFill>
                <a:latin typeface="Play"/>
                <a:ea typeface="Play"/>
                <a:cs typeface="Play"/>
                <a:sym typeface="Play"/>
              </a:rPr>
            </a:br>
            <a:endParaRPr sz="4400" dirty="0">
              <a:solidFill>
                <a:schemeClr val="dk1"/>
              </a:solidFill>
              <a:latin typeface="Play"/>
              <a:ea typeface="Play"/>
              <a:cs typeface="Play"/>
              <a:sym typeface="Play"/>
            </a:endParaRPr>
          </a:p>
          <a:p>
            <a:pPr marL="0" lvl="0" indent="0" algn="l" rtl="0">
              <a:lnSpc>
                <a:spcPct val="90000"/>
              </a:lnSpc>
              <a:spcBef>
                <a:spcPts val="0"/>
              </a:spcBef>
              <a:spcAft>
                <a:spcPts val="0"/>
              </a:spcAft>
              <a:buNone/>
            </a:pPr>
            <a:endParaRPr sz="4400" b="1" dirty="0">
              <a:solidFill>
                <a:schemeClr val="dk1"/>
              </a:solidFill>
              <a:latin typeface="Century Gothic"/>
              <a:ea typeface="Century Gothic"/>
              <a:cs typeface="Century Gothic"/>
              <a:sym typeface="Century Gothic"/>
            </a:endParaRPr>
          </a:p>
          <a:p>
            <a:pPr marL="0" lvl="0" indent="0" algn="l" rtl="0">
              <a:lnSpc>
                <a:spcPct val="90000"/>
              </a:lnSpc>
              <a:spcBef>
                <a:spcPts val="0"/>
              </a:spcBef>
              <a:spcAft>
                <a:spcPts val="0"/>
              </a:spcAft>
              <a:buNone/>
            </a:pPr>
            <a:endParaRPr sz="3600" dirty="0">
              <a:solidFill>
                <a:schemeClr val="dk1"/>
              </a:solidFill>
              <a:latin typeface="Play"/>
              <a:ea typeface="Play"/>
              <a:cs typeface="Play"/>
              <a:sym typeface="Play"/>
            </a:endParaRPr>
          </a:p>
        </p:txBody>
      </p:sp>
      <p:sp>
        <p:nvSpPr>
          <p:cNvPr id="378" name="Google Shape;378;g316165f7f52_0_193"/>
          <p:cNvSpPr txBox="1"/>
          <p:nvPr/>
        </p:nvSpPr>
        <p:spPr>
          <a:xfrm>
            <a:off x="936350" y="1241375"/>
            <a:ext cx="11851500" cy="3730222"/>
          </a:xfrm>
          <a:prstGeom prst="rect">
            <a:avLst/>
          </a:prstGeom>
          <a:noFill/>
          <a:ln>
            <a:noFill/>
          </a:ln>
        </p:spPr>
        <p:txBody>
          <a:bodyPr spcFirstLastPara="1" wrap="square" lIns="91425" tIns="91425" rIns="91425" bIns="91425" anchor="t" anchorCtr="0">
            <a:spAutoFit/>
          </a:bodyPr>
          <a:lstStyle/>
          <a:p>
            <a:pPr marL="228600" lvl="0" indent="-412750" algn="l" rtl="0">
              <a:lnSpc>
                <a:spcPct val="90000"/>
              </a:lnSpc>
              <a:spcBef>
                <a:spcPts val="0"/>
              </a:spcBef>
              <a:spcAft>
                <a:spcPts val="0"/>
              </a:spcAft>
              <a:buClr>
                <a:schemeClr val="dk1"/>
              </a:buClr>
              <a:buSzPts val="4700"/>
              <a:buFont typeface="Century Gothic"/>
              <a:buChar char="•"/>
            </a:pPr>
            <a:r>
              <a:rPr lang="en-GB" sz="2900" b="1" dirty="0">
                <a:solidFill>
                  <a:schemeClr val="dk1"/>
                </a:solidFill>
                <a:latin typeface="Century Gothic"/>
                <a:ea typeface="Century Gothic"/>
                <a:cs typeface="Century Gothic"/>
                <a:sym typeface="Century Gothic"/>
              </a:rPr>
              <a:t>Development of Training Tools:</a:t>
            </a:r>
            <a:r>
              <a:rPr lang="en-GB" sz="2900" dirty="0">
                <a:solidFill>
                  <a:schemeClr val="dk1"/>
                </a:solidFill>
                <a:latin typeface="Century Gothic"/>
                <a:ea typeface="Century Gothic"/>
                <a:cs typeface="Century Gothic"/>
                <a:sym typeface="Century Gothic"/>
              </a:rPr>
              <a:t> We  used insights and creative media from the participatory assessments (consultations) to develop a Facilitator manual to guide training of social workers and community volunteers, Tool 1-Poster –How should social workers help me and my family? ,tool 2 A handout –What makes a good social worker with a video and tool 3 case studies of Edith and Eric</a:t>
            </a:r>
          </a:p>
          <a:p>
            <a:pPr marL="228600" lvl="0" indent="0" algn="l" rtl="0">
              <a:lnSpc>
                <a:spcPct val="90000"/>
              </a:lnSpc>
              <a:spcBef>
                <a:spcPts val="0"/>
              </a:spcBef>
              <a:spcAft>
                <a:spcPts val="0"/>
              </a:spcAft>
              <a:buNone/>
            </a:pPr>
            <a:endParaRPr sz="5300" b="1" dirty="0">
              <a:solidFill>
                <a:schemeClr val="dk1"/>
              </a:solidFill>
              <a:latin typeface="Century Gothic"/>
              <a:ea typeface="Century Gothic"/>
              <a:cs typeface="Century Gothic"/>
              <a:sym typeface="Century Gothic"/>
            </a:endParaRPr>
          </a:p>
        </p:txBody>
      </p:sp>
      <p:pic>
        <p:nvPicPr>
          <p:cNvPr id="379" name="Google Shape;379;g316165f7f52_0_193"/>
          <p:cNvPicPr preferRelativeResize="0"/>
          <p:nvPr/>
        </p:nvPicPr>
        <p:blipFill rotWithShape="1">
          <a:blip r:embed="rId4">
            <a:alphaModFix/>
          </a:blip>
          <a:srcRect/>
          <a:stretch/>
        </p:blipFill>
        <p:spPr>
          <a:xfrm>
            <a:off x="1133300" y="4465321"/>
            <a:ext cx="5447376" cy="4714362"/>
          </a:xfrm>
          <a:prstGeom prst="rect">
            <a:avLst/>
          </a:prstGeom>
          <a:noFill/>
          <a:ln>
            <a:noFill/>
          </a:ln>
        </p:spPr>
      </p:pic>
      <p:pic>
        <p:nvPicPr>
          <p:cNvPr id="380" name="Google Shape;380;g316165f7f52_0_193"/>
          <p:cNvPicPr preferRelativeResize="0"/>
          <p:nvPr/>
        </p:nvPicPr>
        <p:blipFill rotWithShape="1">
          <a:blip r:embed="rId5">
            <a:alphaModFix/>
          </a:blip>
          <a:srcRect/>
          <a:stretch/>
        </p:blipFill>
        <p:spPr>
          <a:xfrm>
            <a:off x="6580675" y="4465322"/>
            <a:ext cx="6424124" cy="471436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F7414-9AA9-49DC-9D38-9005688D64D3}"/>
              </a:ext>
            </a:extLst>
          </p:cNvPr>
          <p:cNvSpPr>
            <a:spLocks noGrp="1"/>
          </p:cNvSpPr>
          <p:nvPr>
            <p:ph type="title"/>
          </p:nvPr>
        </p:nvSpPr>
        <p:spPr/>
        <p:txBody>
          <a:bodyPr/>
          <a:lstStyle/>
          <a:p>
            <a:r>
              <a:rPr lang="en-US" sz="2800" b="1" dirty="0">
                <a:latin typeface="Century Gothic" panose="020B0502020202020204" pitchFamily="34" charset="0"/>
              </a:rPr>
              <a:t>Tool testing with social workers and community volunteers </a:t>
            </a:r>
          </a:p>
        </p:txBody>
      </p:sp>
      <p:sp>
        <p:nvSpPr>
          <p:cNvPr id="3" name="Text Placeholder 2">
            <a:extLst>
              <a:ext uri="{FF2B5EF4-FFF2-40B4-BE49-F238E27FC236}">
                <a16:creationId xmlns:a16="http://schemas.microsoft.com/office/drawing/2014/main" id="{ABAD3CC9-85BD-40BF-8AF2-A2E103322947}"/>
              </a:ext>
            </a:extLst>
          </p:cNvPr>
          <p:cNvSpPr>
            <a:spLocks noGrp="1"/>
          </p:cNvSpPr>
          <p:nvPr>
            <p:ph type="body" idx="1"/>
          </p:nvPr>
        </p:nvSpPr>
        <p:spPr/>
        <p:txBody>
          <a:bodyPr/>
          <a:lstStyle/>
          <a:p>
            <a:pPr marL="62865" indent="0">
              <a:buNone/>
            </a:pPr>
            <a:r>
              <a:rPr lang="en-US" sz="2400" dirty="0">
                <a:latin typeface="Century Gothic" panose="020B0502020202020204" pitchFamily="34" charset="0"/>
              </a:rPr>
              <a:t>Social workers-NGOs,Govt,Community volunteer &amp; Children Home manager-Reflecting on the roles highlighted from consultations.</a:t>
            </a:r>
          </a:p>
        </p:txBody>
      </p:sp>
      <p:pic>
        <p:nvPicPr>
          <p:cNvPr id="4" name="Picture 3">
            <a:extLst>
              <a:ext uri="{FF2B5EF4-FFF2-40B4-BE49-F238E27FC236}">
                <a16:creationId xmlns:a16="http://schemas.microsoft.com/office/drawing/2014/main" id="{86517A6F-7D49-4F6B-A599-B597803F87F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662955" y="1197720"/>
            <a:ext cx="2955925" cy="3721516"/>
          </a:xfrm>
          <a:prstGeom prst="rect">
            <a:avLst/>
          </a:prstGeom>
          <a:noFill/>
          <a:ln>
            <a:noFill/>
          </a:ln>
        </p:spPr>
      </p:pic>
      <p:pic>
        <p:nvPicPr>
          <p:cNvPr id="5" name="Picture 4">
            <a:extLst>
              <a:ext uri="{FF2B5EF4-FFF2-40B4-BE49-F238E27FC236}">
                <a16:creationId xmlns:a16="http://schemas.microsoft.com/office/drawing/2014/main" id="{E5603A76-D5F3-4C3C-97FF-B10B6F2374A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4809429" y="1772765"/>
            <a:ext cx="2955926" cy="2571432"/>
          </a:xfrm>
          <a:prstGeom prst="rect">
            <a:avLst/>
          </a:prstGeom>
          <a:noFill/>
          <a:ln>
            <a:noFill/>
          </a:ln>
        </p:spPr>
      </p:pic>
      <p:pic>
        <p:nvPicPr>
          <p:cNvPr id="6" name="Picture 5">
            <a:extLst>
              <a:ext uri="{FF2B5EF4-FFF2-40B4-BE49-F238E27FC236}">
                <a16:creationId xmlns:a16="http://schemas.microsoft.com/office/drawing/2014/main" id="{2A50E1FB-05BE-4728-8D9B-FC373B80573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73108" y="1580516"/>
            <a:ext cx="4329332" cy="2955925"/>
          </a:xfrm>
          <a:prstGeom prst="rect">
            <a:avLst/>
          </a:prstGeom>
          <a:noFill/>
          <a:ln>
            <a:noFill/>
          </a:ln>
        </p:spPr>
      </p:pic>
      <p:sp>
        <p:nvSpPr>
          <p:cNvPr id="11" name="TextBox 10">
            <a:extLst>
              <a:ext uri="{FF2B5EF4-FFF2-40B4-BE49-F238E27FC236}">
                <a16:creationId xmlns:a16="http://schemas.microsoft.com/office/drawing/2014/main" id="{2C851320-07F0-49FC-82FE-8F908CF674A5}"/>
              </a:ext>
            </a:extLst>
          </p:cNvPr>
          <p:cNvSpPr txBox="1"/>
          <p:nvPr/>
        </p:nvSpPr>
        <p:spPr>
          <a:xfrm>
            <a:off x="952499" y="6659880"/>
            <a:ext cx="6195061" cy="307776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en-US" dirty="0"/>
          </a:p>
          <a:p>
            <a:pPr marL="285750" indent="-285750">
              <a:buFont typeface="Arial" panose="020B0604020202020204" pitchFamily="34" charset="0"/>
              <a:buChar char="•"/>
            </a:pPr>
            <a:r>
              <a:rPr lang="en-US" sz="1800" dirty="0">
                <a:latin typeface="Century Gothic" panose="020B0502020202020204" pitchFamily="34" charset="0"/>
              </a:rPr>
              <a:t>Building capacity of social workers to handle to handle sexual violence, counselling and how to handle children, young people and care givers with lived experience</a:t>
            </a:r>
          </a:p>
          <a:p>
            <a:pPr marL="285750" indent="-285750">
              <a:buFont typeface="Arial" panose="020B0604020202020204" pitchFamily="34" charset="0"/>
              <a:buChar char="•"/>
            </a:pPr>
            <a:endParaRPr lang="en-US" sz="1800" dirty="0">
              <a:latin typeface="Century Gothic" panose="020B0502020202020204" pitchFamily="34" charset="0"/>
            </a:endParaRPr>
          </a:p>
          <a:p>
            <a:pPr marL="285750" indent="-285750">
              <a:buFont typeface="Arial" panose="020B0604020202020204" pitchFamily="34" charset="0"/>
              <a:buChar char="•"/>
            </a:pPr>
            <a:r>
              <a:rPr lang="en-US" sz="1800" dirty="0">
                <a:latin typeface="Century Gothic" panose="020B0502020202020204" pitchFamily="34" charset="0"/>
              </a:rPr>
              <a:t>Refresher trainings for social workers</a:t>
            </a:r>
          </a:p>
          <a:p>
            <a:pPr marL="285750" indent="-285750">
              <a:buFont typeface="Arial" panose="020B0604020202020204" pitchFamily="34" charset="0"/>
              <a:buChar char="•"/>
            </a:pPr>
            <a:r>
              <a:rPr lang="en-US" sz="1800" dirty="0">
                <a:latin typeface="Century Gothic" panose="020B0502020202020204" pitchFamily="34" charset="0"/>
              </a:rPr>
              <a:t>Collaboration with police to support incases of violence</a:t>
            </a:r>
          </a:p>
          <a:p>
            <a:pPr marL="285750" indent="-285750">
              <a:buFont typeface="Arial" panose="020B0604020202020204" pitchFamily="34" charset="0"/>
              <a:buChar char="•"/>
            </a:pPr>
            <a:r>
              <a:rPr lang="en-US" sz="1800" dirty="0">
                <a:latin typeface="Century Gothic" panose="020B0502020202020204" pitchFamily="34" charset="0"/>
              </a:rPr>
              <a:t>Importance of livelihood to families &amp; care givers and young people</a:t>
            </a:r>
          </a:p>
        </p:txBody>
      </p:sp>
      <p:sp>
        <p:nvSpPr>
          <p:cNvPr id="15" name="Rectangle 14">
            <a:extLst>
              <a:ext uri="{FF2B5EF4-FFF2-40B4-BE49-F238E27FC236}">
                <a16:creationId xmlns:a16="http://schemas.microsoft.com/office/drawing/2014/main" id="{D84343D6-6F5D-466C-A42B-A32F03393382}"/>
              </a:ext>
            </a:extLst>
          </p:cNvPr>
          <p:cNvSpPr/>
          <p:nvPr/>
        </p:nvSpPr>
        <p:spPr>
          <a:xfrm>
            <a:off x="7573108" y="6466407"/>
            <a:ext cx="5040921" cy="31700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285750" indent="-285750" algn="ctr">
              <a:buFont typeface="Arial" panose="020B0604020202020204" pitchFamily="34" charset="0"/>
              <a:buChar char="•"/>
            </a:pPr>
            <a:r>
              <a:rPr lang="en-US" sz="1800" dirty="0">
                <a:latin typeface="Century Gothic" panose="020B0502020202020204" pitchFamily="34" charset="0"/>
              </a:rPr>
              <a:t>Renumeration and motivation for social workers and community volunteers </a:t>
            </a:r>
          </a:p>
          <a:p>
            <a:pPr marL="285750" indent="-285750" algn="ctr">
              <a:buFont typeface="Arial" panose="020B0604020202020204" pitchFamily="34" charset="0"/>
              <a:buChar char="•"/>
            </a:pPr>
            <a:r>
              <a:rPr lang="en-US" sz="1800" dirty="0">
                <a:latin typeface="Century Gothic" panose="020B0502020202020204" pitchFamily="34" charset="0"/>
              </a:rPr>
              <a:t>Follow ups for CEPs after living care</a:t>
            </a:r>
          </a:p>
          <a:p>
            <a:pPr marL="285750" indent="-285750" algn="ctr">
              <a:buFont typeface="Arial" panose="020B0604020202020204" pitchFamily="34" charset="0"/>
              <a:buChar char="•"/>
            </a:pPr>
            <a:r>
              <a:rPr lang="en-US" sz="1800" dirty="0">
                <a:latin typeface="Century Gothic" panose="020B0502020202020204" pitchFamily="34" charset="0"/>
              </a:rPr>
              <a:t>Need for children homes to instill life skills for young people preparing them for life after care</a:t>
            </a:r>
          </a:p>
          <a:p>
            <a:pPr marL="285750" indent="-285750" algn="ctr">
              <a:buFont typeface="Arial" panose="020B0604020202020204" pitchFamily="34" charset="0"/>
              <a:buChar char="•"/>
            </a:pPr>
            <a:r>
              <a:rPr lang="en-US" sz="1800" dirty="0">
                <a:latin typeface="Century Gothic" panose="020B0502020202020204" pitchFamily="34" charset="0"/>
              </a:rPr>
              <a:t>Training for community volunteers on how to support reintegrated families and community participation</a:t>
            </a:r>
          </a:p>
          <a:p>
            <a:pPr marL="285750" indent="-285750" algn="ctr">
              <a:buFont typeface="Arial" panose="020B0604020202020204" pitchFamily="34" charset="0"/>
              <a:buChar char="•"/>
            </a:pPr>
            <a:r>
              <a:rPr lang="en-US" sz="1800" dirty="0">
                <a:latin typeface="Century Gothic" panose="020B0502020202020204" pitchFamily="34" charset="0"/>
              </a:rPr>
              <a:t>Collaboration with other key stakeholders through referrals</a:t>
            </a:r>
          </a:p>
        </p:txBody>
      </p:sp>
      <p:pic>
        <p:nvPicPr>
          <p:cNvPr id="9" name="Google Shape;348;g316165f7f52_0_169">
            <a:extLst>
              <a:ext uri="{FF2B5EF4-FFF2-40B4-BE49-F238E27FC236}">
                <a16:creationId xmlns:a16="http://schemas.microsoft.com/office/drawing/2014/main" id="{337D2AF0-3B3B-4E10-BEB1-6927BB738801}"/>
              </a:ext>
            </a:extLst>
          </p:cNvPr>
          <p:cNvPicPr preferRelativeResize="0"/>
          <p:nvPr/>
        </p:nvPicPr>
        <p:blipFill rotWithShape="1">
          <a:blip r:embed="rId5">
            <a:alphaModFix/>
          </a:blip>
          <a:srcRect l="18433"/>
          <a:stretch/>
        </p:blipFill>
        <p:spPr>
          <a:xfrm rot="-5400000">
            <a:off x="-4453213" y="4178992"/>
            <a:ext cx="9652200" cy="1520825"/>
          </a:xfrm>
          <a:prstGeom prst="rect">
            <a:avLst/>
          </a:prstGeom>
          <a:noFill/>
          <a:ln>
            <a:noFill/>
          </a:ln>
        </p:spPr>
      </p:pic>
    </p:spTree>
    <p:extLst>
      <p:ext uri="{BB962C8B-B14F-4D97-AF65-F5344CB8AC3E}">
        <p14:creationId xmlns:p14="http://schemas.microsoft.com/office/powerpoint/2010/main" val="4164516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g316165f7f52_0_201"/>
          <p:cNvSpPr/>
          <p:nvPr/>
        </p:nvSpPr>
        <p:spPr>
          <a:xfrm>
            <a:off x="0" y="-86347"/>
            <a:ext cx="13034100" cy="9817500"/>
          </a:xfrm>
          <a:prstGeom prst="rect">
            <a:avLst/>
          </a:prstGeom>
          <a:solidFill>
            <a:srgbClr val="469C6D"/>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10000"/>
              <a:buFont typeface="Arial"/>
              <a:buNone/>
            </a:pPr>
            <a:endParaRPr sz="1400" b="0" i="0" u="none" strike="noStrike" cap="none">
              <a:solidFill>
                <a:srgbClr val="00000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FFFFFF"/>
              </a:buClr>
              <a:buSzPts val="10000"/>
              <a:buFont typeface="Century Gothic"/>
              <a:buNone/>
            </a:pPr>
            <a:r>
              <a:rPr lang="en-GB" sz="10000">
                <a:solidFill>
                  <a:srgbClr val="FFFFFF"/>
                </a:solidFill>
                <a:latin typeface="Century Gothic"/>
                <a:ea typeface="Century Gothic"/>
                <a:cs typeface="Century Gothic"/>
                <a:sym typeface="Century Gothic"/>
              </a:rPr>
              <a:t>THANK YOU!</a:t>
            </a:r>
            <a:r>
              <a:rPr lang="en-GB" sz="10000" b="0" i="0" u="none" strike="noStrike" cap="none">
                <a:solidFill>
                  <a:srgbClr val="FFFFFF"/>
                </a:solidFill>
                <a:latin typeface="Century Gothic"/>
                <a:ea typeface="Century Gothic"/>
                <a:cs typeface="Century Gothic"/>
                <a:sym typeface="Century Gothic"/>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ECC100"/>
              </a:buClr>
              <a:buSzPts val="10000"/>
              <a:buFont typeface="Arial"/>
              <a:buNone/>
            </a:pPr>
            <a:r>
              <a:rPr lang="en-GB" sz="10000" b="0" i="0" u="none" strike="noStrike" cap="none">
                <a:solidFill>
                  <a:srgbClr val="ECC100"/>
                </a:solidFill>
                <a:latin typeface="Arial"/>
                <a:ea typeface="Arial"/>
                <a:cs typeface="Arial"/>
                <a:sym typeface="Arial"/>
              </a:rPr>
              <a:t>		</a:t>
            </a:r>
            <a:endParaRPr sz="2400" b="1" i="0" u="none" strike="noStrike" cap="none">
              <a:solidFill>
                <a:srgbClr val="000000"/>
              </a:solidFill>
              <a:latin typeface="Helvetica Neue"/>
              <a:ea typeface="Helvetica Neue"/>
              <a:cs typeface="Helvetica Neue"/>
              <a:sym typeface="Helvetica Neue"/>
            </a:endParaRPr>
          </a:p>
        </p:txBody>
      </p:sp>
      <p:pic>
        <p:nvPicPr>
          <p:cNvPr id="400" name="Google Shape;400;g316165f7f52_0_201"/>
          <p:cNvPicPr preferRelativeResize="0"/>
          <p:nvPr/>
        </p:nvPicPr>
        <p:blipFill rotWithShape="1">
          <a:blip r:embed="rId3">
            <a:alphaModFix/>
          </a:blip>
          <a:srcRect/>
          <a:stretch/>
        </p:blipFill>
        <p:spPr>
          <a:xfrm>
            <a:off x="1577340" y="5127159"/>
            <a:ext cx="9850119" cy="1733133"/>
          </a:xfrm>
          <a:prstGeom prst="rect">
            <a:avLst/>
          </a:prstGeom>
          <a:noFill/>
          <a:ln>
            <a:noFill/>
          </a:ln>
        </p:spPr>
      </p:pic>
    </p:spTree>
  </p:cSld>
  <p:clrMapOvr>
    <a:masterClrMapping/>
  </p:clrMapOvr>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c219c0c-0990-4597-aacf-e0e6e19ba541" xsi:nil="true"/>
    <lcf76f155ced4ddcb4097134ff3c332f xmlns="ec7dad95-5f13-4e0d-a63b-8d5db5f60a0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6272559DF8E9468829C5942C2822FE" ma:contentTypeVersion="18" ma:contentTypeDescription="Create a new document." ma:contentTypeScope="" ma:versionID="dd57c049b7031b7c28f93493e97e51e5">
  <xsd:schema xmlns:xsd="http://www.w3.org/2001/XMLSchema" xmlns:xs="http://www.w3.org/2001/XMLSchema" xmlns:p="http://schemas.microsoft.com/office/2006/metadata/properties" xmlns:ns2="ec7dad95-5f13-4e0d-a63b-8d5db5f60a0a" xmlns:ns3="0c219c0c-0990-4597-aacf-e0e6e19ba541" targetNamespace="http://schemas.microsoft.com/office/2006/metadata/properties" ma:root="true" ma:fieldsID="b3685be392e47e19f4dcf7d5e9204d22" ns2:_="" ns3:_="">
    <xsd:import namespace="ec7dad95-5f13-4e0d-a63b-8d5db5f60a0a"/>
    <xsd:import namespace="0c219c0c-0990-4597-aacf-e0e6e19ba54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7dad95-5f13-4e0d-a63b-8d5db5f60a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4492b85-3eef-4f39-ada5-2f53c17c52c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c219c0c-0990-4597-aacf-e0e6e19ba54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cad113c-17c6-4ae0-9f41-de475a8c6a5f}" ma:internalName="TaxCatchAll" ma:showField="CatchAllData" ma:web="0c219c0c-0990-4597-aacf-e0e6e19ba5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7CFA01-AD0D-4DD4-B057-B7EEC333B393}">
  <ds:schemaRefs>
    <ds:schemaRef ds:uri="http://schemas.microsoft.com/sharepoint/v3/contenttype/forms"/>
  </ds:schemaRefs>
</ds:datastoreItem>
</file>

<file path=customXml/itemProps2.xml><?xml version="1.0" encoding="utf-8"?>
<ds:datastoreItem xmlns:ds="http://schemas.openxmlformats.org/officeDocument/2006/customXml" ds:itemID="{98E8341B-1287-493D-A9F6-EC12E5276932}">
  <ds:schemaRefs>
    <ds:schemaRef ds:uri="http://schemas.microsoft.com/office/2006/metadata/properties"/>
    <ds:schemaRef ds:uri="http://schemas.microsoft.com/office/infopath/2007/PartnerControls"/>
    <ds:schemaRef ds:uri="0c219c0c-0990-4597-aacf-e0e6e19ba541"/>
    <ds:schemaRef ds:uri="ec7dad95-5f13-4e0d-a63b-8d5db5f60a0a"/>
  </ds:schemaRefs>
</ds:datastoreItem>
</file>

<file path=customXml/itemProps3.xml><?xml version="1.0" encoding="utf-8"?>
<ds:datastoreItem xmlns:ds="http://schemas.openxmlformats.org/officeDocument/2006/customXml" ds:itemID="{08370C0D-F545-401A-B13B-5D7A5DAF74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7dad95-5f13-4e0d-a63b-8d5db5f60a0a"/>
    <ds:schemaRef ds:uri="0c219c0c-0990-4597-aacf-e0e6e19ba5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220</TotalTime>
  <Words>4004</Words>
  <Application>Microsoft Office PowerPoint</Application>
  <PresentationFormat>Custom</PresentationFormat>
  <Paragraphs>245</Paragraphs>
  <Slides>32</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Helvetica Neue</vt:lpstr>
      <vt:lpstr>Century Gothic</vt:lpstr>
      <vt:lpstr>Calibri</vt:lpstr>
      <vt:lpstr>Arial</vt:lpstr>
      <vt:lpstr>Play</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Continuum of care Vs role of a social worker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Tool testing with social workers and community volunteers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Wanjala</dc:creator>
  <cp:lastModifiedBy>Alena Sherman</cp:lastModifiedBy>
  <cp:revision>6</cp:revision>
  <dcterms:modified xsi:type="dcterms:W3CDTF">2024-12-19T16:15:04Z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0x0101004F6272559DF8E9468829C5942C2822FE</vt:lpwstr>
  </property>
</Properties>
</file>